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2.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3.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9" r:id="rId1"/>
  </p:sldMasterIdLst>
  <p:notesMasterIdLst>
    <p:notesMasterId r:id="rId34"/>
  </p:notesMasterIdLst>
  <p:handoutMasterIdLst>
    <p:handoutMasterId r:id="rId35"/>
  </p:handoutMasterIdLst>
  <p:sldIdLst>
    <p:sldId id="442" r:id="rId2"/>
    <p:sldId id="441" r:id="rId3"/>
    <p:sldId id="460" r:id="rId4"/>
    <p:sldId id="454" r:id="rId5"/>
    <p:sldId id="455" r:id="rId6"/>
    <p:sldId id="456" r:id="rId7"/>
    <p:sldId id="457" r:id="rId8"/>
    <p:sldId id="458" r:id="rId9"/>
    <p:sldId id="459" r:id="rId10"/>
    <p:sldId id="461" r:id="rId11"/>
    <p:sldId id="462" r:id="rId12"/>
    <p:sldId id="464" r:id="rId13"/>
    <p:sldId id="474" r:id="rId14"/>
    <p:sldId id="375" r:id="rId15"/>
    <p:sldId id="377" r:id="rId16"/>
    <p:sldId id="452" r:id="rId17"/>
    <p:sldId id="453" r:id="rId18"/>
    <p:sldId id="465" r:id="rId19"/>
    <p:sldId id="466" r:id="rId20"/>
    <p:sldId id="467" r:id="rId21"/>
    <p:sldId id="378" r:id="rId22"/>
    <p:sldId id="398" r:id="rId23"/>
    <p:sldId id="432" r:id="rId24"/>
    <p:sldId id="470" r:id="rId25"/>
    <p:sldId id="382" r:id="rId26"/>
    <p:sldId id="476" r:id="rId27"/>
    <p:sldId id="477" r:id="rId28"/>
    <p:sldId id="384" r:id="rId29"/>
    <p:sldId id="473" r:id="rId30"/>
    <p:sldId id="385" r:id="rId31"/>
    <p:sldId id="394" r:id="rId32"/>
    <p:sldId id="471" r:id="rId33"/>
  </p:sldIdLst>
  <p:sldSz cx="12192000" cy="6858000"/>
  <p:notesSz cx="7315200" cy="9601200"/>
  <p:custDataLst>
    <p:tags r:id="rId36"/>
  </p:custDataLst>
  <p:defaultTex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16B"/>
    <a:srgbClr val="33CC33"/>
    <a:srgbClr val="3333FF"/>
    <a:srgbClr val="FFFF00"/>
    <a:srgbClr val="FF3300"/>
    <a:srgbClr val="CC00CC"/>
    <a:srgbClr val="FFCC00"/>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54" d="100"/>
          <a:sy n="154" d="100"/>
        </p:scale>
        <p:origin x="534" y="1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0" d="100"/>
        <a:sy n="6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charset="0"/>
                <a:ea typeface="+mn-ea"/>
                <a:cs typeface="+mn-cs"/>
              </a:defRPr>
            </a:lvl1pPr>
          </a:lstStyle>
          <a:p>
            <a:pPr>
              <a:defRPr/>
            </a:pPr>
            <a:endParaRPr lang="en-US"/>
          </a:p>
        </p:txBody>
      </p:sp>
      <p:sp>
        <p:nvSpPr>
          <p:cNvPr id="229379"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charset="0"/>
                <a:ea typeface="+mn-ea"/>
                <a:cs typeface="+mn-cs"/>
              </a:defRPr>
            </a:lvl1pPr>
          </a:lstStyle>
          <a:p>
            <a:pPr>
              <a:defRPr/>
            </a:pPr>
            <a:endParaRPr lang="en-US"/>
          </a:p>
        </p:txBody>
      </p:sp>
      <p:sp>
        <p:nvSpPr>
          <p:cNvPr id="229380"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charset="0"/>
                <a:ea typeface="+mn-ea"/>
                <a:cs typeface="+mn-cs"/>
              </a:defRPr>
            </a:lvl1pPr>
          </a:lstStyle>
          <a:p>
            <a:pPr>
              <a:defRPr/>
            </a:pPr>
            <a:endParaRPr lang="en-US"/>
          </a:p>
        </p:txBody>
      </p:sp>
      <p:sp>
        <p:nvSpPr>
          <p:cNvPr id="229381"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fld id="{E40C18FC-EE2D-42E8-B71B-E316FD60716A}" type="slidenum">
              <a:rPr lang="en-US"/>
              <a:pPr/>
              <a:t>‹#›</a:t>
            </a:fld>
            <a:endParaRPr lang="en-US"/>
          </a:p>
        </p:txBody>
      </p:sp>
    </p:spTree>
    <p:extLst>
      <p:ext uri="{BB962C8B-B14F-4D97-AF65-F5344CB8AC3E}">
        <p14:creationId xmlns:p14="http://schemas.microsoft.com/office/powerpoint/2010/main" val="18977275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charset="0"/>
                <a:ea typeface="+mn-ea"/>
                <a:cs typeface="+mn-cs"/>
              </a:defRPr>
            </a:lvl1pPr>
          </a:lstStyle>
          <a:p>
            <a:pPr>
              <a:defRPr/>
            </a:pPr>
            <a:endParaRPr lang="en-US"/>
          </a:p>
        </p:txBody>
      </p:sp>
      <p:sp>
        <p:nvSpPr>
          <p:cNvPr id="173059"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charset="0"/>
                <a:ea typeface="+mn-ea"/>
                <a:cs typeface="+mn-cs"/>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73061"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charset="0"/>
                <a:ea typeface="+mn-ea"/>
                <a:cs typeface="+mn-cs"/>
              </a:defRPr>
            </a:lvl1pPr>
          </a:lstStyle>
          <a:p>
            <a:pPr>
              <a:defRPr/>
            </a:pPr>
            <a:endParaRPr lang="en-US"/>
          </a:p>
        </p:txBody>
      </p:sp>
      <p:sp>
        <p:nvSpPr>
          <p:cNvPr id="173063"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fld id="{5200DAEC-8020-4CF7-A90A-331E0EE17C26}" type="slidenum">
              <a:rPr lang="en-US"/>
              <a:pPr/>
              <a:t>‹#›</a:t>
            </a:fld>
            <a:endParaRPr lang="en-US"/>
          </a:p>
        </p:txBody>
      </p:sp>
    </p:spTree>
    <p:extLst>
      <p:ext uri="{BB962C8B-B14F-4D97-AF65-F5344CB8AC3E}">
        <p14:creationId xmlns:p14="http://schemas.microsoft.com/office/powerpoint/2010/main" val="17462260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Please retain proper</a:t>
            </a:r>
            <a:r>
              <a:rPr lang="en-US" baseline="0" dirty="0"/>
              <a:t> attribution, including the reference to </a:t>
            </a:r>
            <a:r>
              <a:rPr lang="en-US" baseline="0" dirty="0" err="1"/>
              <a:t>ai.berkeley.edu</a:t>
            </a:r>
            <a:r>
              <a:rPr lang="en-US" baseline="0" dirty="0"/>
              <a:t>.  Thanks!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aseline="0" dirty="0">
              <a:latin typeface="Calibri"/>
              <a:cs typeface="Calibri"/>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aseline="0" dirty="0">
                <a:latin typeface="Calibri"/>
                <a:cs typeface="Calibri"/>
              </a:rPr>
              <a:t>Note: pretty short lecture, good one to present mini-contest results or anything else not </a:t>
            </a:r>
            <a:r>
              <a:rPr lang="en-US" sz="1200" baseline="0">
                <a:latin typeface="Calibri"/>
                <a:cs typeface="Calibri"/>
              </a:rPr>
              <a:t>exactly lecture.</a:t>
            </a:r>
            <a:endParaRPr lang="en-US" sz="1200" dirty="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fld id="{5200DAEC-8020-4CF7-A90A-331E0EE17C26}" type="slidenum">
              <a:rPr lang="en-US" smtClean="0"/>
              <a:pPr/>
              <a:t>3</a:t>
            </a:fld>
            <a:endParaRPr lang="en-US"/>
          </a:p>
        </p:txBody>
      </p:sp>
    </p:spTree>
    <p:extLst>
      <p:ext uri="{BB962C8B-B14F-4D97-AF65-F5344CB8AC3E}">
        <p14:creationId xmlns:p14="http://schemas.microsoft.com/office/powerpoint/2010/main" val="711160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Please retain proper</a:t>
            </a:r>
            <a:r>
              <a:rPr lang="en-US" baseline="0" dirty="0"/>
              <a:t> attribution, including the reference to </a:t>
            </a:r>
            <a:r>
              <a:rPr lang="en-US" baseline="0" dirty="0" err="1"/>
              <a:t>ai.berkeley.edu</a:t>
            </a:r>
            <a:r>
              <a:rPr lang="en-US" baseline="0" dirty="0"/>
              <a:t>.  Thanks!</a:t>
            </a:r>
            <a:endParaRPr lang="en-US" sz="1200" dirty="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fld id="{5200DAEC-8020-4CF7-A90A-331E0EE17C26}" type="slidenum">
              <a:rPr lang="en-US" smtClean="0"/>
              <a:pPr/>
              <a:t>13</a:t>
            </a:fld>
            <a:endParaRPr lang="en-US"/>
          </a:p>
        </p:txBody>
      </p:sp>
    </p:spTree>
    <p:extLst>
      <p:ext uri="{BB962C8B-B14F-4D97-AF65-F5344CB8AC3E}">
        <p14:creationId xmlns:p14="http://schemas.microsoft.com/office/powerpoint/2010/main" val="711160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457200" y="720725"/>
            <a:ext cx="6400800" cy="3600450"/>
          </a:xfrm>
          <a:ln/>
        </p:spPr>
      </p:sp>
      <p:sp>
        <p:nvSpPr>
          <p:cNvPr id="2355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pitchFamily="34" charset="0"/>
              <a:ea typeface="ＭＳ Ｐゴシック" pitchFamily="34"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D4DC253-A9A5-4D90-B624-D5BA5845A987}" type="slidenum">
              <a:rPr lang="en-US" sz="1300"/>
              <a:pPr eaLnBrk="1" hangingPunct="1"/>
              <a:t>15</a:t>
            </a:fld>
            <a:endParaRPr lang="en-US"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457200" y="720725"/>
            <a:ext cx="6400800" cy="3600450"/>
          </a:xfrm>
          <a:ln/>
        </p:spPr>
      </p:sp>
      <p:sp>
        <p:nvSpPr>
          <p:cNvPr id="2355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pitchFamily="34" charset="0"/>
              <a:ea typeface="ＭＳ Ｐゴシック" pitchFamily="34"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D4DC253-A9A5-4D90-B624-D5BA5845A987}" type="slidenum">
              <a:rPr lang="en-US" sz="1300"/>
              <a:pPr eaLnBrk="1" hangingPunct="1"/>
              <a:t>16</a:t>
            </a:fld>
            <a:endParaRPr lang="en-US"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457200" y="720725"/>
            <a:ext cx="6400800" cy="3600450"/>
          </a:xfrm>
          <a:ln/>
        </p:spPr>
      </p:sp>
      <p:sp>
        <p:nvSpPr>
          <p:cNvPr id="2355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pitchFamily="34" charset="0"/>
              <a:ea typeface="ＭＳ Ｐゴシック" pitchFamily="34"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D4DC253-A9A5-4D90-B624-D5BA5845A987}" type="slidenum">
              <a:rPr lang="en-US" sz="1300"/>
              <a:pPr eaLnBrk="1" hangingPunct="1"/>
              <a:t>17</a:t>
            </a:fld>
            <a:endParaRPr lang="en-US"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457200" y="720725"/>
            <a:ext cx="6400800" cy="3600450"/>
          </a:xfrm>
          <a:ln/>
        </p:spPr>
      </p:sp>
      <p:sp>
        <p:nvSpPr>
          <p:cNvPr id="2355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pitchFamily="34" charset="0"/>
              <a:ea typeface="ＭＳ Ｐゴシック" pitchFamily="34"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D4DC253-A9A5-4D90-B624-D5BA5845A987}" type="slidenum">
              <a:rPr lang="en-US" sz="1300"/>
              <a:pPr eaLnBrk="1" hangingPunct="1"/>
              <a:t>18</a:t>
            </a:fld>
            <a:endParaRPr lang="en-US"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a:xfrm>
            <a:off x="457200" y="720725"/>
            <a:ext cx="6400800" cy="3600450"/>
          </a:xfrm>
          <a:ln/>
        </p:spPr>
      </p:sp>
      <p:sp>
        <p:nvSpPr>
          <p:cNvPr id="3379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pitchFamily="34" charset="0"/>
                <a:ea typeface="ＭＳ Ｐゴシック" pitchFamily="34" charset="-128"/>
              </a:rPr>
              <a:t>Before: most search engines were merely based on how well a page matches your search words.</a:t>
            </a:r>
          </a:p>
          <a:p>
            <a:endParaRPr lang="en-US">
              <a:latin typeface="Arial" pitchFamily="34" charset="0"/>
              <a:ea typeface="ＭＳ Ｐゴシック" pitchFamily="34" charset="-128"/>
            </a:endParaRPr>
          </a:p>
          <a:p>
            <a:r>
              <a:rPr lang="en-US">
                <a:latin typeface="Arial" pitchFamily="34" charset="0"/>
                <a:ea typeface="ＭＳ Ｐゴシック" pitchFamily="34" charset="-128"/>
              </a:rPr>
              <a:t>Note: currently dominated by clickstreams</a:t>
            </a:r>
          </a:p>
        </p:txBody>
      </p:sp>
      <p:sp>
        <p:nvSpPr>
          <p:cNvPr id="3379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E4441EF3-1314-42C4-A2EC-9B5643936ADD}" type="slidenum">
              <a:rPr lang="en-US" sz="1300"/>
              <a:pPr eaLnBrk="1" hangingPunct="1"/>
              <a:t>30</a:t>
            </a:fld>
            <a:endParaRPr lang="en-US"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With re-ordering</a:t>
            </a:r>
            <a:r>
              <a:rPr lang="en-US" baseline="0" dirty="0"/>
              <a:t> of topics, can’t cover this here yet, need to wait till after sampling.</a:t>
            </a:r>
            <a:endParaRPr lang="en-US" dirty="0"/>
          </a:p>
        </p:txBody>
      </p:sp>
      <p:sp>
        <p:nvSpPr>
          <p:cNvPr id="4" name="Slide Number Placeholder 3"/>
          <p:cNvSpPr>
            <a:spLocks noGrp="1"/>
          </p:cNvSpPr>
          <p:nvPr>
            <p:ph type="sldNum" sz="quarter" idx="10"/>
          </p:nvPr>
        </p:nvSpPr>
        <p:spPr/>
        <p:txBody>
          <a:bodyPr/>
          <a:lstStyle/>
          <a:p>
            <a:fld id="{5200DAEC-8020-4CF7-A90A-331E0EE17C26}" type="slidenum">
              <a:rPr lang="en-US" smtClean="0"/>
              <a:pPr/>
              <a:t>31</a:t>
            </a:fld>
            <a:endParaRPr lang="en-US"/>
          </a:p>
        </p:txBody>
      </p:sp>
    </p:spTree>
    <p:extLst>
      <p:ext uri="{BB962C8B-B14F-4D97-AF65-F5344CB8AC3E}">
        <p14:creationId xmlns:p14="http://schemas.microsoft.com/office/powerpoint/2010/main" val="3396145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fld id="{BBF837CE-2868-4A24-AB49-9D6ECFAE04E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9AC6A190-8AB7-4691-9B1A-A7A256B1BA2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6A2BF44-F5DC-417D-9079-2D308383830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0A20002-19F1-4774-AF43-286B6C1B4006}"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71736B34-1B90-46F4-A9FD-203AD0F3FEB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C81737EC-F46C-4BDE-97B4-414C27CD350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34094C94-7C12-4DBB-8C4A-35B5A4CE2B0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98BA95B-2345-4C5A-9B56-F1F9E0D05A0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2F73B8CD-5DCF-4A13-886D-84358CFE1E1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C04A8097-C3C0-403A-AC97-EA80930ED7E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A264B70B-A198-4F20-B03F-8CDDBD2584B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fld id="{5517FA1F-2885-4781-AF47-C9AEB50C4E15}" type="slidenum">
              <a:rPr lang="en-US" smtClean="0"/>
              <a:pPr/>
              <a:t>‹#›</a:t>
            </a:fld>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tags" Target="../tags/tag19.xml"/><Relationship Id="rId7" Type="http://schemas.openxmlformats.org/officeDocument/2006/relationships/slideLayout" Target="../slideLayouts/slideLayout2.xml"/><Relationship Id="rId12" Type="http://schemas.openxmlformats.org/officeDocument/2006/relationships/image" Target="../media/image31.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image" Target="../media/image30.png"/><Relationship Id="rId5" Type="http://schemas.openxmlformats.org/officeDocument/2006/relationships/tags" Target="../tags/tag21.xml"/><Relationship Id="rId10" Type="http://schemas.openxmlformats.org/officeDocument/2006/relationships/image" Target="../media/image29.png"/><Relationship Id="rId4" Type="http://schemas.openxmlformats.org/officeDocument/2006/relationships/tags" Target="../tags/tag20.xml"/><Relationship Id="rId9"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notesSlide" Target="../notesSlides/notesSlide3.xml"/></Relationships>
</file>

<file path=ppt/slides/_rels/slide16.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slideLayout" Target="../slideLayouts/slideLayout2.xml"/><Relationship Id="rId7" Type="http://schemas.openxmlformats.org/officeDocument/2006/relationships/image" Target="../media/image35.emf"/><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notesSlide" Target="../notesSlides/notesSlide4.xml"/></Relationships>
</file>

<file path=ppt/slides/_rels/slide17.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40.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s>
</file>

<file path=ppt/slides/_rels/slide1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4.emf"/><Relationship Id="rId5" Type="http://schemas.openxmlformats.org/officeDocument/2006/relationships/image" Target="../media/image43.emf"/><Relationship Id="rId4" Type="http://schemas.openxmlformats.org/officeDocument/2006/relationships/image" Target="../media/image42.emf"/></Relationships>
</file>

<file path=ppt/slides/_rels/slide1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 Id="rId5" Type="http://schemas.openxmlformats.org/officeDocument/2006/relationships/image" Target="../media/image46.emf"/><Relationship Id="rId4" Type="http://schemas.openxmlformats.org/officeDocument/2006/relationships/image" Target="../media/image45.emf"/></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http://www.aibirds.org"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50.emf"/><Relationship Id="rId2" Type="http://schemas.openxmlformats.org/officeDocument/2006/relationships/image" Target="../media/image41.emf"/><Relationship Id="rId1" Type="http://schemas.openxmlformats.org/officeDocument/2006/relationships/slideLayout" Target="../slideLayouts/slideLayout2.xml"/><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emf"/></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8.xml"/><Relationship Id="rId1" Type="http://schemas.openxmlformats.org/officeDocument/2006/relationships/tags" Target="../tags/tag27.xml"/><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emf"/><Relationship Id="rId2" Type="http://schemas.openxmlformats.org/officeDocument/2006/relationships/slideLayout" Target="../slideLayouts/slideLayout2.xml"/><Relationship Id="rId1" Type="http://schemas.openxmlformats.org/officeDocument/2006/relationships/tags" Target="../tags/tag29.xml"/><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8" Type="http://schemas.openxmlformats.org/officeDocument/2006/relationships/tags" Target="../tags/tag37.xml"/><Relationship Id="rId13" Type="http://schemas.openxmlformats.org/officeDocument/2006/relationships/slideLayout" Target="../slideLayouts/slideLayout2.xml"/><Relationship Id="rId18" Type="http://schemas.openxmlformats.org/officeDocument/2006/relationships/image" Target="../media/image63.png"/><Relationship Id="rId3" Type="http://schemas.openxmlformats.org/officeDocument/2006/relationships/tags" Target="../tags/tag32.xml"/><Relationship Id="rId21" Type="http://schemas.openxmlformats.org/officeDocument/2006/relationships/image" Target="../media/image66.png"/><Relationship Id="rId7" Type="http://schemas.openxmlformats.org/officeDocument/2006/relationships/tags" Target="../tags/tag36.xml"/><Relationship Id="rId12" Type="http://schemas.openxmlformats.org/officeDocument/2006/relationships/tags" Target="../tags/tag41.xml"/><Relationship Id="rId17" Type="http://schemas.openxmlformats.org/officeDocument/2006/relationships/image" Target="../media/image62.png"/><Relationship Id="rId2" Type="http://schemas.openxmlformats.org/officeDocument/2006/relationships/tags" Target="../tags/tag31.xml"/><Relationship Id="rId16" Type="http://schemas.openxmlformats.org/officeDocument/2006/relationships/image" Target="../media/image61.png"/><Relationship Id="rId20" Type="http://schemas.openxmlformats.org/officeDocument/2006/relationships/image" Target="../media/image65.png"/><Relationship Id="rId1" Type="http://schemas.openxmlformats.org/officeDocument/2006/relationships/tags" Target="../tags/tag30.xml"/><Relationship Id="rId6" Type="http://schemas.openxmlformats.org/officeDocument/2006/relationships/tags" Target="../tags/tag35.xml"/><Relationship Id="rId11" Type="http://schemas.openxmlformats.org/officeDocument/2006/relationships/tags" Target="../tags/tag40.xml"/><Relationship Id="rId5" Type="http://schemas.openxmlformats.org/officeDocument/2006/relationships/tags" Target="../tags/tag34.xml"/><Relationship Id="rId15" Type="http://schemas.openxmlformats.org/officeDocument/2006/relationships/image" Target="../media/image60.png"/><Relationship Id="rId23" Type="http://schemas.openxmlformats.org/officeDocument/2006/relationships/image" Target="../media/image68.png"/><Relationship Id="rId10" Type="http://schemas.openxmlformats.org/officeDocument/2006/relationships/tags" Target="../tags/tag39.xml"/><Relationship Id="rId19" Type="http://schemas.openxmlformats.org/officeDocument/2006/relationships/image" Target="../media/image64.png"/><Relationship Id="rId4" Type="http://schemas.openxmlformats.org/officeDocument/2006/relationships/tags" Target="../tags/tag33.xml"/><Relationship Id="rId9" Type="http://schemas.openxmlformats.org/officeDocument/2006/relationships/tags" Target="../tags/tag38.xml"/><Relationship Id="rId14" Type="http://schemas.openxmlformats.org/officeDocument/2006/relationships/image" Target="../media/image59.png"/><Relationship Id="rId22" Type="http://schemas.openxmlformats.org/officeDocument/2006/relationships/image" Target="../media/image67.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9.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emf"/></Relationships>
</file>

<file path=ppt/slides/_rels/slide29.xml.rels><?xml version="1.0" encoding="UTF-8" standalone="yes"?>
<Relationships xmlns="http://schemas.openxmlformats.org/package/2006/relationships"><Relationship Id="rId3" Type="http://schemas.openxmlformats.org/officeDocument/2006/relationships/image" Target="../media/image73.emf"/><Relationship Id="rId7" Type="http://schemas.openxmlformats.org/officeDocument/2006/relationships/image" Target="../media/image77.emf"/><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76.emf"/><Relationship Id="rId5" Type="http://schemas.openxmlformats.org/officeDocument/2006/relationships/image" Target="../media/image75.emf"/><Relationship Id="rId4" Type="http://schemas.openxmlformats.org/officeDocument/2006/relationships/image" Target="../media/image74.emf"/></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4.xml"/><Relationship Id="rId7" Type="http://schemas.openxmlformats.org/officeDocument/2006/relationships/image" Target="../media/image5.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7.xml"/><Relationship Id="rId7" Type="http://schemas.openxmlformats.org/officeDocument/2006/relationships/image" Target="../media/image9.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tags" Target="../tags/tag10.xml"/><Relationship Id="rId7" Type="http://schemas.openxmlformats.org/officeDocument/2006/relationships/slideLayout" Target="../slideLayouts/slideLayout2.xml"/><Relationship Id="rId12" Type="http://schemas.openxmlformats.org/officeDocument/2006/relationships/image" Target="../media/image15.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image" Target="../media/image14.png"/><Relationship Id="rId5" Type="http://schemas.openxmlformats.org/officeDocument/2006/relationships/tags" Target="../tags/tag12.xml"/><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tags" Target="../tags/tag11.xml"/><Relationship Id="rId9" Type="http://schemas.openxmlformats.org/officeDocument/2006/relationships/image" Target="../media/image12.png"/><Relationship Id="rId1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image" Target="../media/image23.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dirty="0"/>
              <a:t>Announcements</a:t>
            </a:r>
          </a:p>
        </p:txBody>
      </p:sp>
      <p:sp>
        <p:nvSpPr>
          <p:cNvPr id="7171" name="Rectangle 3"/>
          <p:cNvSpPr>
            <a:spLocks noGrp="1" noChangeArrowheads="1"/>
          </p:cNvSpPr>
          <p:nvPr>
            <p:ph idx="1"/>
          </p:nvPr>
        </p:nvSpPr>
        <p:spPr>
          <a:xfrm>
            <a:off x="392792" y="1412809"/>
            <a:ext cx="5030501" cy="4800600"/>
          </a:xfrm>
        </p:spPr>
        <p:txBody>
          <a:bodyPr/>
          <a:lstStyle/>
          <a:p>
            <a:r>
              <a:rPr lang="en-US" sz="2000" dirty="0"/>
              <a:t>Project 3: MDPs and Reinforcement Learning</a:t>
            </a:r>
          </a:p>
          <a:p>
            <a:pPr lvl="1"/>
            <a:r>
              <a:rPr lang="en-US" sz="2000" dirty="0">
                <a:solidFill>
                  <a:srgbClr val="FF0000"/>
                </a:solidFill>
              </a:rPr>
              <a:t>Due Friday 3/7 at 5pm</a:t>
            </a:r>
          </a:p>
          <a:p>
            <a:pPr lvl="1">
              <a:buClr>
                <a:srgbClr val="000000"/>
              </a:buClr>
            </a:pPr>
            <a:r>
              <a:rPr lang="en-US" sz="2000" dirty="0">
                <a:solidFill>
                  <a:srgbClr val="000000"/>
                </a:solidFill>
              </a:rPr>
              <a:t>Optional contest</a:t>
            </a:r>
          </a:p>
          <a:p>
            <a:pPr lvl="2">
              <a:buClr>
                <a:srgbClr val="000000"/>
              </a:buClr>
            </a:pPr>
            <a:r>
              <a:rPr lang="en-US" sz="1600" dirty="0">
                <a:solidFill>
                  <a:srgbClr val="FF0000"/>
                </a:solidFill>
              </a:rPr>
              <a:t>Due Thursday 3/13 at 11:59pm</a:t>
            </a:r>
          </a:p>
          <a:p>
            <a:endParaRPr lang="en-US" sz="2000" dirty="0"/>
          </a:p>
          <a:p>
            <a:pPr lvl="1"/>
            <a:endParaRPr lang="en-US" sz="1600" dirty="0"/>
          </a:p>
          <a:p>
            <a:endParaRPr lang="en-US" sz="2200" dirty="0"/>
          </a:p>
          <a:p>
            <a:pPr lvl="1"/>
            <a:endParaRPr lang="en-US" sz="1800" dirty="0"/>
          </a:p>
          <a:p>
            <a:pPr lvl="1"/>
            <a:endParaRPr lang="en-US" sz="1800" dirty="0"/>
          </a:p>
          <a:p>
            <a:pPr lvl="1"/>
            <a:endParaRPr lang="en-US" sz="1800" dirty="0"/>
          </a:p>
          <a:p>
            <a:endParaRPr lang="en-US" sz="2000" dirty="0"/>
          </a:p>
        </p:txBody>
      </p:sp>
      <p:sp>
        <p:nvSpPr>
          <p:cNvPr id="4" name="Rectangle 3"/>
          <p:cNvSpPr txBox="1">
            <a:spLocks noChangeArrowheads="1"/>
          </p:cNvSpPr>
          <p:nvPr/>
        </p:nvSpPr>
        <p:spPr bwMode="auto">
          <a:xfrm>
            <a:off x="6026767" y="1413621"/>
            <a:ext cx="5445102" cy="48006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000" dirty="0"/>
              <a:t>Midterm 1</a:t>
            </a:r>
          </a:p>
          <a:p>
            <a:pPr lvl="3"/>
            <a:endParaRPr lang="en-US" sz="800" dirty="0"/>
          </a:p>
          <a:p>
            <a:pPr lvl="1"/>
            <a:r>
              <a:rPr lang="en-US" sz="2000" dirty="0"/>
              <a:t>Monday 3/10, 6:30pm-9:30pm</a:t>
            </a:r>
          </a:p>
          <a:p>
            <a:pPr lvl="2"/>
            <a:r>
              <a:rPr lang="en-US" sz="1600" dirty="0"/>
              <a:t>[A-F] 120 Latimer</a:t>
            </a:r>
          </a:p>
          <a:p>
            <a:pPr lvl="2"/>
            <a:r>
              <a:rPr lang="en-US" sz="1600" dirty="0"/>
              <a:t>[G-S] 1 Pimentel</a:t>
            </a:r>
          </a:p>
          <a:p>
            <a:pPr lvl="2"/>
            <a:r>
              <a:rPr lang="en-US" sz="1600" dirty="0"/>
              <a:t>[T-Z] 145 </a:t>
            </a:r>
            <a:r>
              <a:rPr lang="en-US" sz="1600" dirty="0" err="1"/>
              <a:t>Dwinelle</a:t>
            </a:r>
            <a:endParaRPr lang="en-US" sz="1600" dirty="0"/>
          </a:p>
          <a:p>
            <a:pPr lvl="2"/>
            <a:endParaRPr lang="en-US" sz="800" dirty="0"/>
          </a:p>
          <a:p>
            <a:pPr lvl="1"/>
            <a:r>
              <a:rPr lang="en-US" sz="2000" dirty="0"/>
              <a:t>Preparation page up</a:t>
            </a:r>
          </a:p>
          <a:p>
            <a:pPr lvl="2"/>
            <a:r>
              <a:rPr lang="en-US" sz="1600" dirty="0"/>
              <a:t>Topics: Lectures 1 through 11 (inclusive)</a:t>
            </a:r>
          </a:p>
          <a:p>
            <a:pPr lvl="2"/>
            <a:r>
              <a:rPr lang="en-US" sz="1600" dirty="0"/>
              <a:t>Past exams</a:t>
            </a:r>
          </a:p>
          <a:p>
            <a:pPr lvl="2"/>
            <a:r>
              <a:rPr lang="en-US" sz="1600" dirty="0"/>
              <a:t>Special midterm 1 office hours</a:t>
            </a:r>
          </a:p>
          <a:p>
            <a:pPr lvl="1"/>
            <a:endParaRPr lang="en-US" sz="2000" dirty="0"/>
          </a:p>
          <a:p>
            <a:pPr lvl="1"/>
            <a:r>
              <a:rPr lang="en-US" sz="2000" dirty="0"/>
              <a:t>Practice Midterm 1</a:t>
            </a:r>
          </a:p>
          <a:p>
            <a:pPr lvl="3"/>
            <a:endParaRPr lang="en-US" sz="400" dirty="0"/>
          </a:p>
          <a:p>
            <a:pPr lvl="2"/>
            <a:r>
              <a:rPr lang="en-US" sz="1600" dirty="0"/>
              <a:t>Optional</a:t>
            </a:r>
          </a:p>
          <a:p>
            <a:pPr lvl="2"/>
            <a:r>
              <a:rPr lang="en-US" sz="1600" dirty="0"/>
              <a:t>One point of EC on Midterm 1 for completing</a:t>
            </a:r>
          </a:p>
          <a:p>
            <a:pPr lvl="2"/>
            <a:r>
              <a:rPr lang="en-US" sz="1600" dirty="0">
                <a:solidFill>
                  <a:srgbClr val="FF0000"/>
                </a:solidFill>
              </a:rPr>
              <a:t>Due: Saturday 3/10 at 11:59pm</a:t>
            </a:r>
          </a:p>
          <a:p>
            <a:pPr lvl="2"/>
            <a:endParaRPr lang="en-US" sz="1200" dirty="0"/>
          </a:p>
          <a:p>
            <a:endParaRPr lang="en-US" sz="2200" dirty="0"/>
          </a:p>
          <a:p>
            <a:pPr lvl="1"/>
            <a:endParaRPr lang="en-US" sz="1800" dirty="0"/>
          </a:p>
          <a:p>
            <a:pPr lvl="1"/>
            <a:endParaRPr lang="en-US" sz="1800" dirty="0"/>
          </a:p>
          <a:p>
            <a:pPr lvl="1"/>
            <a:endParaRPr lang="en-US" sz="1800" dirty="0"/>
          </a:p>
          <a:p>
            <a:endParaRPr lang="en-US" sz="2000" dirty="0"/>
          </a:p>
        </p:txBody>
      </p:sp>
    </p:spTree>
    <p:extLst>
      <p:ext uri="{BB962C8B-B14F-4D97-AF65-F5344CB8AC3E}">
        <p14:creationId xmlns:p14="http://schemas.microsoft.com/office/powerpoint/2010/main" val="1438610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286000" y="1447800"/>
            <a:ext cx="8229600" cy="5105400"/>
          </a:xfrm>
        </p:spPr>
        <p:txBody>
          <a:bodyPr/>
          <a:lstStyle/>
          <a:p>
            <a:pPr eaLnBrk="1" hangingPunct="1">
              <a:lnSpc>
                <a:spcPct val="80000"/>
              </a:lnSpc>
            </a:pPr>
            <a:r>
              <a:rPr lang="en-US" sz="2400" dirty="0">
                <a:latin typeface="Calibri"/>
                <a:cs typeface="Calibri"/>
              </a:rPr>
              <a:t>What about this domain:</a:t>
            </a:r>
          </a:p>
          <a:p>
            <a:pPr lvl="5">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Traffic</a:t>
            </a:r>
          </a:p>
          <a:p>
            <a:pPr lvl="1" eaLnBrk="1" hangingPunct="1">
              <a:lnSpc>
                <a:spcPct val="80000"/>
              </a:lnSpc>
            </a:pPr>
            <a:r>
              <a:rPr lang="en-US" sz="2000" dirty="0">
                <a:latin typeface="Calibri"/>
                <a:cs typeface="Calibri"/>
              </a:rPr>
              <a:t>Umbrella</a:t>
            </a:r>
          </a:p>
          <a:p>
            <a:pPr lvl="1" eaLnBrk="1" hangingPunct="1">
              <a:lnSpc>
                <a:spcPct val="80000"/>
              </a:lnSpc>
            </a:pPr>
            <a:r>
              <a:rPr lang="en-US" sz="2000" dirty="0">
                <a:latin typeface="Calibri"/>
                <a:cs typeface="Calibri"/>
              </a:rPr>
              <a:t>Raining</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3733800"/>
            <a:ext cx="5714999" cy="2963141"/>
          </a:xfrm>
          <a:prstGeom prst="rect">
            <a:avLst/>
          </a:prstGeom>
        </p:spPr>
      </p:pic>
    </p:spTree>
    <p:extLst>
      <p:ext uri="{BB962C8B-B14F-4D97-AF65-F5344CB8AC3E}">
        <p14:creationId xmlns:p14="http://schemas.microsoft.com/office/powerpoint/2010/main" val="1325348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286000" y="1447800"/>
            <a:ext cx="8229600" cy="5105400"/>
          </a:xfrm>
        </p:spPr>
        <p:txBody>
          <a:bodyPr/>
          <a:lstStyle/>
          <a:p>
            <a:pPr eaLnBrk="1" hangingPunct="1">
              <a:lnSpc>
                <a:spcPct val="80000"/>
              </a:lnSpc>
            </a:pPr>
            <a:r>
              <a:rPr lang="en-US" sz="2400" dirty="0">
                <a:latin typeface="Calibri"/>
                <a:cs typeface="Calibri"/>
              </a:rPr>
              <a:t>What about this domain:</a:t>
            </a:r>
          </a:p>
          <a:p>
            <a:pPr lvl="5">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Fire</a:t>
            </a:r>
          </a:p>
          <a:p>
            <a:pPr lvl="1" eaLnBrk="1" hangingPunct="1">
              <a:lnSpc>
                <a:spcPct val="80000"/>
              </a:lnSpc>
            </a:pPr>
            <a:r>
              <a:rPr lang="en-US" sz="2000" dirty="0">
                <a:latin typeface="Calibri"/>
                <a:cs typeface="Calibri"/>
              </a:rPr>
              <a:t>Smoke</a:t>
            </a:r>
          </a:p>
          <a:p>
            <a:pPr lvl="1" eaLnBrk="1" hangingPunct="1">
              <a:lnSpc>
                <a:spcPct val="80000"/>
              </a:lnSpc>
            </a:pPr>
            <a:r>
              <a:rPr lang="en-US" sz="2000" dirty="0">
                <a:latin typeface="Calibri"/>
                <a:cs typeface="Calibri"/>
              </a:rPr>
              <a:t>Alarm</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43701" y="1371600"/>
            <a:ext cx="3352797" cy="220273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1300" y="4038600"/>
            <a:ext cx="4991100" cy="3327400"/>
          </a:xfrm>
          <a:prstGeom prst="rect">
            <a:avLst/>
          </a:prstGeom>
        </p:spPr>
      </p:pic>
    </p:spTree>
    <p:extLst>
      <p:ext uri="{BB962C8B-B14F-4D97-AF65-F5344CB8AC3E}">
        <p14:creationId xmlns:p14="http://schemas.microsoft.com/office/powerpoint/2010/main" val="220057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dirty="0">
                <a:ea typeface="ＭＳ Ｐゴシック" pitchFamily="34" charset="-128"/>
              </a:rPr>
              <a:t>Probability Recap</a:t>
            </a:r>
          </a:p>
        </p:txBody>
      </p:sp>
      <p:sp>
        <p:nvSpPr>
          <p:cNvPr id="30722" name="Content Placeholder 2"/>
          <p:cNvSpPr>
            <a:spLocks noGrp="1"/>
          </p:cNvSpPr>
          <p:nvPr>
            <p:ph idx="1"/>
          </p:nvPr>
        </p:nvSpPr>
        <p:spPr>
          <a:xfrm>
            <a:off x="304799" y="1600200"/>
            <a:ext cx="11201401" cy="4525963"/>
          </a:xfrm>
        </p:spPr>
        <p:txBody>
          <a:bodyPr/>
          <a:lstStyle/>
          <a:p>
            <a:pPr>
              <a:buFont typeface="Wingdings" charset="0"/>
              <a:buChar char="§"/>
              <a:defRPr/>
            </a:pPr>
            <a:r>
              <a:rPr lang="en-US" sz="2800" dirty="0"/>
              <a:t>Conditional probability</a:t>
            </a:r>
          </a:p>
          <a:p>
            <a:pPr lvl="2">
              <a:buFont typeface="Wingdings" charset="0"/>
              <a:buChar char="§"/>
              <a:defRPr/>
            </a:pPr>
            <a:endParaRPr lang="en-US" sz="2000" dirty="0"/>
          </a:p>
          <a:p>
            <a:pPr>
              <a:buFont typeface="Wingdings" charset="0"/>
              <a:buChar char="§"/>
              <a:defRPr/>
            </a:pPr>
            <a:r>
              <a:rPr lang="en-US" sz="2800" dirty="0"/>
              <a:t>Product rule</a:t>
            </a:r>
          </a:p>
          <a:p>
            <a:pPr lvl="2">
              <a:buFont typeface="Wingdings" charset="0"/>
              <a:buChar char="§"/>
              <a:defRPr/>
            </a:pPr>
            <a:endParaRPr lang="en-US" sz="2000" dirty="0"/>
          </a:p>
          <a:p>
            <a:pPr>
              <a:buFont typeface="Wingdings" charset="0"/>
              <a:buChar char="§"/>
              <a:defRPr/>
            </a:pPr>
            <a:r>
              <a:rPr lang="en-US" sz="2800" dirty="0"/>
              <a:t>Chain rule </a:t>
            </a:r>
            <a:endParaRPr lang="en-US" sz="2400" dirty="0"/>
          </a:p>
          <a:p>
            <a:pPr marL="0" indent="0">
              <a:buFont typeface="Wingdings" charset="0"/>
              <a:buNone/>
              <a:defRPr/>
            </a:pPr>
            <a:endParaRPr lang="en-US" sz="1600" dirty="0"/>
          </a:p>
          <a:p>
            <a:pPr marL="0" indent="0">
              <a:buFont typeface="Wingdings" charset="0"/>
              <a:buNone/>
              <a:defRPr/>
            </a:pPr>
            <a:endParaRPr lang="en-US" sz="1600" dirty="0"/>
          </a:p>
          <a:p>
            <a:pPr marL="0" indent="0">
              <a:buFont typeface="Wingdings" charset="0"/>
              <a:buNone/>
              <a:defRPr/>
            </a:pPr>
            <a:endParaRPr lang="en-US" sz="1600" dirty="0"/>
          </a:p>
          <a:p>
            <a:pPr>
              <a:buFont typeface="Wingdings" charset="0"/>
              <a:buChar char="§"/>
              <a:defRPr/>
            </a:pPr>
            <a:r>
              <a:rPr lang="en-US" sz="2800" dirty="0"/>
              <a:t>X, Y independent if and only if:</a:t>
            </a:r>
          </a:p>
          <a:p>
            <a:pPr lvl="4">
              <a:buFont typeface="Wingdings" charset="0"/>
              <a:buChar char="§"/>
              <a:defRPr/>
            </a:pPr>
            <a:endParaRPr lang="en-US" sz="1600" dirty="0"/>
          </a:p>
          <a:p>
            <a:pPr>
              <a:buFont typeface="Wingdings" charset="0"/>
              <a:buChar char="§"/>
              <a:defRPr/>
            </a:pPr>
            <a:r>
              <a:rPr lang="en-US" sz="2800" dirty="0"/>
              <a:t>X and Y are conditionally independent given Z if and only if:</a:t>
            </a:r>
            <a:endParaRPr lang="en-US" dirty="0"/>
          </a:p>
          <a:p>
            <a:pPr>
              <a:buFont typeface="Wingdings" charset="0"/>
              <a:buChar char="§"/>
              <a:defRPr/>
            </a:pPr>
            <a:endParaRPr lang="en-US" dirty="0"/>
          </a:p>
        </p:txBody>
      </p:sp>
      <p:pic>
        <p:nvPicPr>
          <p:cNvPr id="17412" name="Picture 8"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5105400" y="1524000"/>
            <a:ext cx="2447925" cy="731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13" name="Picture 10"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5049836" y="2570706"/>
            <a:ext cx="3103563"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14" name="Picture 4" descr="txp_fig"/>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5562600" y="4867520"/>
            <a:ext cx="3795713"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15" name="Picture 7" descr="txp_fig"/>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3616325" y="6172200"/>
            <a:ext cx="4841875"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16" name="Picture 8" descr="txp_fig"/>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9677400" y="5803900"/>
            <a:ext cx="1401762"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txp_fig.png"/>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bwMode="auto">
          <a:xfrm>
            <a:off x="3106737" y="3505200"/>
            <a:ext cx="6646512" cy="97056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896348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ctrTitle"/>
          </p:nvPr>
        </p:nvSpPr>
        <p:spPr>
          <a:xfrm>
            <a:off x="0" y="279403"/>
            <a:ext cx="12192000" cy="1470025"/>
          </a:xfrm>
        </p:spPr>
        <p:txBody>
          <a:bodyPr/>
          <a:lstStyle/>
          <a:p>
            <a:pPr eaLnBrk="1" hangingPunct="1"/>
            <a:r>
              <a:rPr lang="en-US" dirty="0"/>
              <a:t>CS 188: Artificial Intelligence</a:t>
            </a:r>
            <a:br>
              <a:rPr lang="en-US" dirty="0"/>
            </a:br>
            <a:endParaRPr lang="en-US" sz="3600" dirty="0"/>
          </a:p>
        </p:txBody>
      </p:sp>
      <p:sp>
        <p:nvSpPr>
          <p:cNvPr id="5123" name="Rectangle 6"/>
          <p:cNvSpPr>
            <a:spLocks noGrp="1" noChangeArrowheads="1"/>
          </p:cNvSpPr>
          <p:nvPr>
            <p:ph type="subTitle" idx="1"/>
          </p:nvPr>
        </p:nvSpPr>
        <p:spPr>
          <a:xfrm>
            <a:off x="0" y="1295400"/>
            <a:ext cx="12192000" cy="1524000"/>
          </a:xfrm>
        </p:spPr>
        <p:txBody>
          <a:bodyPr/>
          <a:lstStyle/>
          <a:p>
            <a:pPr eaLnBrk="1" hangingPunct="1"/>
            <a:r>
              <a:rPr lang="en-US" sz="4300" dirty="0"/>
              <a:t>Markov Models</a:t>
            </a:r>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2" y="2971800"/>
            <a:ext cx="6790812" cy="1495832"/>
          </a:xfrm>
          <a:prstGeom prst="rect">
            <a:avLst/>
          </a:prstGeom>
        </p:spPr>
      </p:pic>
      <p:sp>
        <p:nvSpPr>
          <p:cNvPr id="8"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Calibri"/>
                <a:cs typeface="Calibri"/>
              </a:rPr>
              <a:t>Instructors: Dan Klein and Pieter Abbeel --- University of California, Berkeley</a:t>
            </a:r>
          </a:p>
          <a:p>
            <a:pPr algn="ctr">
              <a:spcBef>
                <a:spcPct val="50000"/>
              </a:spcBef>
            </a:pPr>
            <a:r>
              <a:rPr lang="en-US" sz="1400" dirty="0">
                <a:latin typeface="Calibri"/>
                <a:cs typeface="Calibri"/>
              </a:rPr>
              <a:t>[These slides were created by Dan Klein and Pieter Abbeel for CS188 Intro to AI at UC Berkeley.  All CS188 materials are available at http://</a:t>
            </a:r>
            <a:r>
              <a:rPr lang="en-US" sz="1400" dirty="0" err="1">
                <a:latin typeface="Calibri"/>
                <a:cs typeface="Calibri"/>
              </a:rPr>
              <a:t>ai.berkeley.edu</a:t>
            </a:r>
            <a:r>
              <a:rPr lang="en-US" sz="1400" dirty="0">
                <a:latin typeface="Calibri"/>
                <a:cs typeface="Calibri"/>
              </a:rPr>
              <a:t>.]</a:t>
            </a:r>
          </a:p>
        </p:txBody>
      </p:sp>
    </p:spTree>
    <p:extLst>
      <p:ext uri="{BB962C8B-B14F-4D97-AF65-F5344CB8AC3E}">
        <p14:creationId xmlns:p14="http://schemas.microsoft.com/office/powerpoint/2010/main" val="1735163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r>
              <a:rPr lang="en-US">
                <a:ea typeface="ＭＳ Ｐゴシック" pitchFamily="34" charset="-128"/>
              </a:rPr>
              <a:t>Reasoning over Time or Space</a:t>
            </a:r>
          </a:p>
        </p:txBody>
      </p:sp>
      <p:sp>
        <p:nvSpPr>
          <p:cNvPr id="20482" name="Rectangle 3"/>
          <p:cNvSpPr>
            <a:spLocks noGrp="1" noChangeArrowheads="1"/>
          </p:cNvSpPr>
          <p:nvPr>
            <p:ph idx="1"/>
          </p:nvPr>
        </p:nvSpPr>
        <p:spPr>
          <a:xfrm>
            <a:off x="1447800" y="1828800"/>
            <a:ext cx="9220200" cy="4419600"/>
          </a:xfrm>
        </p:spPr>
        <p:txBody>
          <a:bodyPr/>
          <a:lstStyle/>
          <a:p>
            <a:pPr>
              <a:lnSpc>
                <a:spcPct val="90000"/>
              </a:lnSpc>
            </a:pPr>
            <a:r>
              <a:rPr lang="en-US" sz="2800" dirty="0">
                <a:latin typeface="Calibri"/>
                <a:ea typeface="ＭＳ Ｐゴシック" pitchFamily="34" charset="-128"/>
                <a:cs typeface="Calibri"/>
              </a:rPr>
              <a:t>Often, we want to </a:t>
            </a:r>
            <a:r>
              <a:rPr lang="en-US" sz="2800" dirty="0">
                <a:solidFill>
                  <a:srgbClr val="CC0000"/>
                </a:solidFill>
                <a:latin typeface="Calibri"/>
                <a:ea typeface="ＭＳ Ｐゴシック" pitchFamily="34" charset="-128"/>
                <a:cs typeface="Calibri"/>
              </a:rPr>
              <a:t>reason about a sequence</a:t>
            </a:r>
            <a:r>
              <a:rPr lang="en-US" sz="2800" dirty="0">
                <a:latin typeface="Calibri"/>
                <a:ea typeface="ＭＳ Ｐゴシック" pitchFamily="34" charset="-128"/>
                <a:cs typeface="Calibri"/>
              </a:rPr>
              <a:t> of observations</a:t>
            </a:r>
          </a:p>
          <a:p>
            <a:pPr lvl="4">
              <a:lnSpc>
                <a:spcPct val="90000"/>
              </a:lnSpc>
            </a:pPr>
            <a:endParaRPr lang="en-US" sz="600" dirty="0">
              <a:latin typeface="Calibri"/>
              <a:ea typeface="ＭＳ Ｐゴシック" pitchFamily="34" charset="-128"/>
              <a:cs typeface="Calibri"/>
            </a:endParaRPr>
          </a:p>
          <a:p>
            <a:pPr lvl="1">
              <a:lnSpc>
                <a:spcPct val="90000"/>
              </a:lnSpc>
            </a:pPr>
            <a:r>
              <a:rPr lang="en-US" sz="2400" dirty="0">
                <a:latin typeface="Calibri"/>
                <a:ea typeface="ＭＳ Ｐゴシック" pitchFamily="34" charset="-128"/>
                <a:cs typeface="Calibri"/>
              </a:rPr>
              <a:t>Speech recognition</a:t>
            </a:r>
          </a:p>
          <a:p>
            <a:pPr lvl="4">
              <a:lnSpc>
                <a:spcPct val="90000"/>
              </a:lnSpc>
            </a:pPr>
            <a:endParaRPr lang="en-US" sz="500" dirty="0">
              <a:latin typeface="Calibri"/>
              <a:ea typeface="ＭＳ Ｐゴシック" pitchFamily="34" charset="-128"/>
              <a:cs typeface="Calibri"/>
            </a:endParaRPr>
          </a:p>
          <a:p>
            <a:pPr lvl="1">
              <a:lnSpc>
                <a:spcPct val="90000"/>
              </a:lnSpc>
            </a:pPr>
            <a:r>
              <a:rPr lang="en-US" sz="2400" dirty="0">
                <a:latin typeface="Calibri"/>
                <a:ea typeface="ＭＳ Ｐゴシック" pitchFamily="34" charset="-128"/>
                <a:cs typeface="Calibri"/>
              </a:rPr>
              <a:t>Robot localization</a:t>
            </a:r>
          </a:p>
          <a:p>
            <a:pPr lvl="5">
              <a:lnSpc>
                <a:spcPct val="90000"/>
              </a:lnSpc>
            </a:pPr>
            <a:endParaRPr lang="en-US" sz="500" dirty="0">
              <a:latin typeface="Calibri"/>
              <a:ea typeface="ＭＳ Ｐゴシック" pitchFamily="34" charset="-128"/>
              <a:cs typeface="Calibri"/>
            </a:endParaRPr>
          </a:p>
          <a:p>
            <a:pPr lvl="1">
              <a:lnSpc>
                <a:spcPct val="90000"/>
              </a:lnSpc>
            </a:pPr>
            <a:r>
              <a:rPr lang="en-US" sz="2400" dirty="0">
                <a:latin typeface="Calibri"/>
                <a:ea typeface="ＭＳ Ｐゴシック" pitchFamily="34" charset="-128"/>
                <a:cs typeface="Calibri"/>
              </a:rPr>
              <a:t>User attention</a:t>
            </a:r>
          </a:p>
          <a:p>
            <a:pPr lvl="5">
              <a:lnSpc>
                <a:spcPct val="90000"/>
              </a:lnSpc>
            </a:pPr>
            <a:endParaRPr lang="en-US" sz="500" dirty="0">
              <a:latin typeface="Calibri"/>
              <a:ea typeface="ＭＳ Ｐゴシック" pitchFamily="34" charset="-128"/>
              <a:cs typeface="Calibri"/>
            </a:endParaRPr>
          </a:p>
          <a:p>
            <a:pPr lvl="1">
              <a:lnSpc>
                <a:spcPct val="90000"/>
              </a:lnSpc>
            </a:pPr>
            <a:r>
              <a:rPr lang="en-US" sz="2400" dirty="0">
                <a:latin typeface="Calibri"/>
                <a:ea typeface="ＭＳ Ｐゴシック" pitchFamily="34" charset="-128"/>
                <a:cs typeface="Calibri"/>
              </a:rPr>
              <a:t>Medical monitoring</a:t>
            </a:r>
          </a:p>
          <a:p>
            <a:pPr>
              <a:lnSpc>
                <a:spcPct val="90000"/>
              </a:lnSpc>
            </a:pPr>
            <a:endParaRPr lang="en-US" sz="2800" dirty="0">
              <a:latin typeface="Calibri"/>
              <a:ea typeface="ＭＳ Ｐゴシック" pitchFamily="34" charset="-128"/>
              <a:cs typeface="Calibri"/>
            </a:endParaRPr>
          </a:p>
          <a:p>
            <a:pPr>
              <a:lnSpc>
                <a:spcPct val="90000"/>
              </a:lnSpc>
            </a:pPr>
            <a:r>
              <a:rPr lang="en-US" sz="2800" dirty="0">
                <a:latin typeface="Calibri"/>
                <a:ea typeface="ＭＳ Ｐゴシック" pitchFamily="34" charset="-128"/>
                <a:cs typeface="Calibri"/>
              </a:rPr>
              <a:t>Need to introduce time (or space) into our models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a:ea typeface="ＭＳ Ｐゴシック" pitchFamily="34" charset="-128"/>
              </a:rPr>
              <a:t>Markov Models</a:t>
            </a:r>
          </a:p>
        </p:txBody>
      </p:sp>
      <p:sp>
        <p:nvSpPr>
          <p:cNvPr id="6147" name="Rectangle 3"/>
          <p:cNvSpPr>
            <a:spLocks noGrp="1" noChangeArrowheads="1"/>
          </p:cNvSpPr>
          <p:nvPr>
            <p:ph idx="1"/>
          </p:nvPr>
        </p:nvSpPr>
        <p:spPr>
          <a:xfrm>
            <a:off x="685800" y="1447800"/>
            <a:ext cx="11277600" cy="5029200"/>
          </a:xfrm>
        </p:spPr>
        <p:txBody>
          <a:bodyPr/>
          <a:lstStyle/>
          <a:p>
            <a:pPr lvl="1">
              <a:lnSpc>
                <a:spcPct val="90000"/>
              </a:lnSpc>
            </a:pPr>
            <a:r>
              <a:rPr lang="en-US" sz="2400" dirty="0">
                <a:ea typeface="ＭＳ Ｐゴシック" pitchFamily="34" charset="-128"/>
              </a:rPr>
              <a:t>Value of X at a given time is called the </a:t>
            </a:r>
            <a:r>
              <a:rPr lang="en-US" sz="2400" dirty="0">
                <a:solidFill>
                  <a:srgbClr val="CC0000"/>
                </a:solidFill>
                <a:ea typeface="ＭＳ Ｐゴシック" pitchFamily="34" charset="-128"/>
              </a:rPr>
              <a:t>state</a:t>
            </a:r>
          </a:p>
          <a:p>
            <a:pPr lvl="1">
              <a:lnSpc>
                <a:spcPct val="90000"/>
              </a:lnSpc>
            </a:pPr>
            <a:endParaRPr lang="en-US" sz="24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r>
              <a:rPr lang="en-US" sz="2400" dirty="0">
                <a:ea typeface="ＭＳ Ｐゴシック" pitchFamily="34" charset="-128"/>
              </a:rPr>
              <a:t>Parameters: called </a:t>
            </a:r>
            <a:r>
              <a:rPr lang="en-US" sz="2400" dirty="0">
                <a:solidFill>
                  <a:srgbClr val="CC0000"/>
                </a:solidFill>
                <a:ea typeface="ＭＳ Ｐゴシック" pitchFamily="34" charset="-128"/>
              </a:rPr>
              <a:t>transition probabilities </a:t>
            </a:r>
            <a:r>
              <a:rPr lang="en-US" sz="2400" dirty="0">
                <a:ea typeface="ＭＳ Ｐゴシック" pitchFamily="34" charset="-128"/>
              </a:rPr>
              <a:t>or dynamics, specify how the state evolves over time (also, initial state probabilities)</a:t>
            </a:r>
          </a:p>
          <a:p>
            <a:pPr lvl="1">
              <a:lnSpc>
                <a:spcPct val="90000"/>
              </a:lnSpc>
            </a:pPr>
            <a:r>
              <a:rPr lang="en-US" sz="2400" dirty="0" err="1">
                <a:ea typeface="ＭＳ Ｐゴシック" pitchFamily="34" charset="-128"/>
              </a:rPr>
              <a:t>Stationarity</a:t>
            </a:r>
            <a:r>
              <a:rPr lang="en-US" sz="2400" dirty="0">
                <a:ea typeface="ＭＳ Ｐゴシック" pitchFamily="34" charset="-128"/>
              </a:rPr>
              <a:t> assumption: transition probabilities the same at all times</a:t>
            </a:r>
          </a:p>
          <a:p>
            <a:pPr lvl="1">
              <a:lnSpc>
                <a:spcPct val="90000"/>
              </a:lnSpc>
            </a:pPr>
            <a:r>
              <a:rPr lang="en-US" sz="2400" dirty="0">
                <a:ea typeface="ＭＳ Ｐゴシック" pitchFamily="34" charset="-128"/>
              </a:rPr>
              <a:t>Same as MDP transition model, but no choice of action</a:t>
            </a:r>
          </a:p>
        </p:txBody>
      </p:sp>
      <p:sp>
        <p:nvSpPr>
          <p:cNvPr id="22531" name="Oval 4"/>
          <p:cNvSpPr>
            <a:spLocks noChangeArrowheads="1"/>
          </p:cNvSpPr>
          <p:nvPr/>
        </p:nvSpPr>
        <p:spPr bwMode="auto">
          <a:xfrm>
            <a:off x="8010076" y="2590800"/>
            <a:ext cx="542842"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22532" name="Oval 5"/>
          <p:cNvSpPr>
            <a:spLocks noChangeArrowheads="1"/>
          </p:cNvSpPr>
          <p:nvPr/>
        </p:nvSpPr>
        <p:spPr bwMode="auto">
          <a:xfrm>
            <a:off x="4809676" y="25908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22533" name="AutoShape 6"/>
          <p:cNvCxnSpPr>
            <a:cxnSpLocks noChangeShapeType="1"/>
            <a:stCxn id="22534" idx="6"/>
            <a:endCxn id="22532" idx="2"/>
          </p:cNvCxnSpPr>
          <p:nvPr/>
        </p:nvCxnSpPr>
        <p:spPr bwMode="auto">
          <a:xfrm>
            <a:off x="4438118" y="28575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4" name="Oval 7"/>
          <p:cNvSpPr>
            <a:spLocks noChangeArrowheads="1"/>
          </p:cNvSpPr>
          <p:nvPr/>
        </p:nvSpPr>
        <p:spPr bwMode="auto">
          <a:xfrm>
            <a:off x="3895276" y="25908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22535" name="Oval 8"/>
          <p:cNvSpPr>
            <a:spLocks noChangeArrowheads="1"/>
          </p:cNvSpPr>
          <p:nvPr/>
        </p:nvSpPr>
        <p:spPr bwMode="auto">
          <a:xfrm>
            <a:off x="5724076" y="25908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3</a:t>
            </a:r>
          </a:p>
        </p:txBody>
      </p:sp>
      <p:cxnSp>
        <p:nvCxnSpPr>
          <p:cNvPr id="22536" name="AutoShape 9"/>
          <p:cNvCxnSpPr>
            <a:cxnSpLocks noChangeShapeType="1"/>
            <a:stCxn id="22535" idx="6"/>
            <a:endCxn id="22538" idx="2"/>
          </p:cNvCxnSpPr>
          <p:nvPr/>
        </p:nvCxnSpPr>
        <p:spPr bwMode="auto">
          <a:xfrm>
            <a:off x="6266918" y="28575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2537" name="AutoShape 10"/>
          <p:cNvCxnSpPr>
            <a:cxnSpLocks noChangeShapeType="1"/>
            <a:stCxn id="22532" idx="6"/>
            <a:endCxn id="22535" idx="2"/>
          </p:cNvCxnSpPr>
          <p:nvPr/>
        </p:nvCxnSpPr>
        <p:spPr bwMode="auto">
          <a:xfrm>
            <a:off x="5352518" y="28575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8" name="Oval 11"/>
          <p:cNvSpPr>
            <a:spLocks noChangeArrowheads="1"/>
          </p:cNvSpPr>
          <p:nvPr/>
        </p:nvSpPr>
        <p:spPr bwMode="auto">
          <a:xfrm>
            <a:off x="6638476" y="25908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cxnSp>
        <p:nvCxnSpPr>
          <p:cNvPr id="22539" name="AutoShape 12"/>
          <p:cNvCxnSpPr>
            <a:cxnSpLocks noChangeShapeType="1"/>
            <a:stCxn id="22538" idx="6"/>
            <a:endCxn id="22531" idx="2"/>
          </p:cNvCxnSpPr>
          <p:nvPr/>
        </p:nvCxnSpPr>
        <p:spPr bwMode="auto">
          <a:xfrm>
            <a:off x="7181318" y="2857500"/>
            <a:ext cx="828758"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pic>
        <p:nvPicPr>
          <p:cNvPr id="2" name="Picture 1"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5072138" y="3505200"/>
            <a:ext cx="1728179" cy="36004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6158" name="Picture 14"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276600" y="3505200"/>
            <a:ext cx="1009117"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1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614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147">
                                            <p:txEl>
                                              <p:pRg st="8" end="8"/>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14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dirty="0">
                <a:ea typeface="ＭＳ Ｐゴシック" pitchFamily="34" charset="-128"/>
              </a:rPr>
              <a:t>Joint Distribution of a Markov Model</a:t>
            </a:r>
          </a:p>
        </p:txBody>
      </p:sp>
      <p:sp>
        <p:nvSpPr>
          <p:cNvPr id="6147" name="Rectangle 3"/>
          <p:cNvSpPr>
            <a:spLocks noGrp="1" noChangeArrowheads="1"/>
          </p:cNvSpPr>
          <p:nvPr>
            <p:ph idx="1"/>
          </p:nvPr>
        </p:nvSpPr>
        <p:spPr>
          <a:xfrm>
            <a:off x="914400" y="2514600"/>
            <a:ext cx="10668000" cy="3962400"/>
          </a:xfrm>
        </p:spPr>
        <p:txBody>
          <a:bodyPr/>
          <a:lstStyle/>
          <a:p>
            <a:pPr lvl="1">
              <a:lnSpc>
                <a:spcPct val="90000"/>
              </a:lnSpc>
            </a:pPr>
            <a:r>
              <a:rPr lang="en-US" sz="2400" dirty="0">
                <a:ea typeface="ＭＳ Ｐゴシック" pitchFamily="34" charset="-128"/>
              </a:rPr>
              <a:t>Joint distribution:</a:t>
            </a:r>
          </a:p>
          <a:p>
            <a:pPr lvl="1">
              <a:lnSpc>
                <a:spcPct val="90000"/>
              </a:lnSpc>
            </a:pPr>
            <a:endParaRPr lang="en-US" sz="2400" dirty="0">
              <a:ea typeface="ＭＳ Ｐゴシック" pitchFamily="34" charset="-128"/>
            </a:endParaRPr>
          </a:p>
          <a:p>
            <a:pPr lvl="1">
              <a:lnSpc>
                <a:spcPct val="90000"/>
              </a:lnSpc>
            </a:pPr>
            <a:endParaRPr lang="en-US" sz="1050" dirty="0">
              <a:ea typeface="ＭＳ Ｐゴシック" pitchFamily="34" charset="-128"/>
            </a:endParaRPr>
          </a:p>
          <a:p>
            <a:pPr lvl="1">
              <a:lnSpc>
                <a:spcPct val="90000"/>
              </a:lnSpc>
            </a:pPr>
            <a:r>
              <a:rPr lang="en-US" sz="2400" dirty="0">
                <a:ea typeface="ＭＳ Ｐゴシック" pitchFamily="34" charset="-128"/>
              </a:rPr>
              <a:t>More generally:</a:t>
            </a:r>
          </a:p>
          <a:p>
            <a:pPr lvl="1">
              <a:lnSpc>
                <a:spcPct val="90000"/>
              </a:lnSpc>
            </a:pPr>
            <a:endParaRPr lang="en-US" sz="20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endParaRPr lang="en-US" sz="4000" dirty="0">
              <a:ea typeface="ＭＳ Ｐゴシック" pitchFamily="34" charset="-128"/>
            </a:endParaRPr>
          </a:p>
          <a:p>
            <a:pPr lvl="1">
              <a:lnSpc>
                <a:spcPct val="90000"/>
              </a:lnSpc>
            </a:pPr>
            <a:r>
              <a:rPr lang="en-US" sz="2400" dirty="0">
                <a:ea typeface="ＭＳ Ｐゴシック" pitchFamily="34" charset="-128"/>
              </a:rPr>
              <a:t>Questions to be resolved:</a:t>
            </a:r>
          </a:p>
          <a:p>
            <a:pPr lvl="2">
              <a:lnSpc>
                <a:spcPct val="90000"/>
              </a:lnSpc>
            </a:pPr>
            <a:r>
              <a:rPr lang="en-US" sz="2000" dirty="0">
                <a:ea typeface="ＭＳ Ｐゴシック" pitchFamily="34" charset="-128"/>
              </a:rPr>
              <a:t>Does this indeed define a joint distribution?</a:t>
            </a:r>
          </a:p>
          <a:p>
            <a:pPr lvl="2">
              <a:lnSpc>
                <a:spcPct val="90000"/>
              </a:lnSpc>
            </a:pPr>
            <a:r>
              <a:rPr lang="en-US" sz="2000" dirty="0">
                <a:ea typeface="ＭＳ Ｐゴシック" pitchFamily="34" charset="-128"/>
              </a:rPr>
              <a:t>Can every joint distribution be factored this way, or are we making some assumptions about the joint distribution by using this factorization?</a:t>
            </a:r>
          </a:p>
        </p:txBody>
      </p:sp>
      <p:sp>
        <p:nvSpPr>
          <p:cNvPr id="22531" name="Oval 4"/>
          <p:cNvSpPr>
            <a:spLocks noChangeArrowheads="1"/>
          </p:cNvSpPr>
          <p:nvPr/>
        </p:nvSpPr>
        <p:spPr bwMode="auto">
          <a:xfrm>
            <a:off x="8010076" y="3505200"/>
            <a:ext cx="542842"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22532" name="Oval 5"/>
          <p:cNvSpPr>
            <a:spLocks noChangeArrowheads="1"/>
          </p:cNvSpPr>
          <p:nvPr/>
        </p:nvSpPr>
        <p:spPr bwMode="auto">
          <a:xfrm>
            <a:off x="50197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22533" name="AutoShape 6"/>
          <p:cNvCxnSpPr>
            <a:cxnSpLocks noChangeShapeType="1"/>
            <a:stCxn id="22534" idx="6"/>
            <a:endCxn id="22532" idx="2"/>
          </p:cNvCxnSpPr>
          <p:nvPr/>
        </p:nvCxnSpPr>
        <p:spPr bwMode="auto">
          <a:xfrm>
            <a:off x="46482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4" name="Oval 7"/>
          <p:cNvSpPr>
            <a:spLocks noChangeArrowheads="1"/>
          </p:cNvSpPr>
          <p:nvPr/>
        </p:nvSpPr>
        <p:spPr bwMode="auto">
          <a:xfrm>
            <a:off x="41053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22535" name="Oval 8"/>
          <p:cNvSpPr>
            <a:spLocks noChangeArrowheads="1"/>
          </p:cNvSpPr>
          <p:nvPr/>
        </p:nvSpPr>
        <p:spPr bwMode="auto">
          <a:xfrm>
            <a:off x="59341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3</a:t>
            </a:r>
          </a:p>
        </p:txBody>
      </p:sp>
      <p:cxnSp>
        <p:nvCxnSpPr>
          <p:cNvPr id="22536" name="AutoShape 9"/>
          <p:cNvCxnSpPr>
            <a:cxnSpLocks noChangeShapeType="1"/>
            <a:stCxn id="22535" idx="6"/>
            <a:endCxn id="22538" idx="2"/>
          </p:cNvCxnSpPr>
          <p:nvPr/>
        </p:nvCxnSpPr>
        <p:spPr bwMode="auto">
          <a:xfrm>
            <a:off x="64770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2537" name="AutoShape 10"/>
          <p:cNvCxnSpPr>
            <a:cxnSpLocks noChangeShapeType="1"/>
            <a:stCxn id="22532" idx="6"/>
            <a:endCxn id="22535" idx="2"/>
          </p:cNvCxnSpPr>
          <p:nvPr/>
        </p:nvCxnSpPr>
        <p:spPr bwMode="auto">
          <a:xfrm>
            <a:off x="55626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8" name="Oval 11"/>
          <p:cNvSpPr>
            <a:spLocks noChangeArrowheads="1"/>
          </p:cNvSpPr>
          <p:nvPr/>
        </p:nvSpPr>
        <p:spPr bwMode="auto">
          <a:xfrm>
            <a:off x="68485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pic>
        <p:nvPicPr>
          <p:cNvPr id="2" name="Picture 1"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5629358" y="1981200"/>
            <a:ext cx="1728179" cy="36004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6158" name="Picture 14"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876758" y="1981200"/>
            <a:ext cx="1009117"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63346" y="3082269"/>
            <a:ext cx="8480854" cy="346731"/>
          </a:xfrm>
          <a:prstGeom prst="rect">
            <a:avLst/>
          </a:prstGeom>
        </p:spPr>
      </p:pic>
      <p:pic>
        <p:nvPicPr>
          <p:cNvPr id="5" name="Picture 4"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20592" y="3962400"/>
            <a:ext cx="9033208" cy="1447800"/>
          </a:xfrm>
          <a:prstGeom prst="rect">
            <a:avLst/>
          </a:prstGeom>
        </p:spPr>
      </p:pic>
    </p:spTree>
    <p:extLst>
      <p:ext uri="{BB962C8B-B14F-4D97-AF65-F5344CB8AC3E}">
        <p14:creationId xmlns:p14="http://schemas.microsoft.com/office/powerpoint/2010/main" val="22399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7">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dirty="0">
                <a:ea typeface="ＭＳ Ｐゴシック" pitchFamily="34" charset="-128"/>
              </a:rPr>
              <a:t>Chain Rule and Markov Models</a:t>
            </a:r>
          </a:p>
        </p:txBody>
      </p:sp>
      <p:sp>
        <p:nvSpPr>
          <p:cNvPr id="6147" name="Rectangle 3"/>
          <p:cNvSpPr>
            <a:spLocks noGrp="1" noChangeArrowheads="1"/>
          </p:cNvSpPr>
          <p:nvPr>
            <p:ph idx="1"/>
          </p:nvPr>
        </p:nvSpPr>
        <p:spPr>
          <a:xfrm>
            <a:off x="228600" y="2133600"/>
            <a:ext cx="11353800" cy="4343400"/>
          </a:xfrm>
        </p:spPr>
        <p:txBody>
          <a:bodyPr/>
          <a:lstStyle/>
          <a:p>
            <a:pPr>
              <a:lnSpc>
                <a:spcPct val="90000"/>
              </a:lnSpc>
            </a:pPr>
            <a:r>
              <a:rPr lang="en-US" sz="2400" dirty="0">
                <a:ea typeface="ＭＳ Ｐゴシック" pitchFamily="34" charset="-128"/>
              </a:rPr>
              <a:t>From the chain rule, every joint distribution over                                 can be written as:</a:t>
            </a:r>
          </a:p>
          <a:p>
            <a:pPr>
              <a:lnSpc>
                <a:spcPct val="90000"/>
              </a:lnSpc>
            </a:pPr>
            <a:endParaRPr lang="en-US" sz="2400" dirty="0">
              <a:ea typeface="ＭＳ Ｐゴシック" pitchFamily="34" charset="-128"/>
            </a:endParaRPr>
          </a:p>
          <a:p>
            <a:pPr>
              <a:lnSpc>
                <a:spcPct val="90000"/>
              </a:lnSpc>
            </a:pPr>
            <a:endParaRPr lang="en-US" sz="2400" dirty="0">
              <a:ea typeface="ＭＳ Ｐゴシック" pitchFamily="34" charset="-128"/>
            </a:endParaRPr>
          </a:p>
          <a:p>
            <a:pPr>
              <a:lnSpc>
                <a:spcPct val="90000"/>
              </a:lnSpc>
            </a:pPr>
            <a:endParaRPr lang="en-US" sz="2400" dirty="0">
              <a:ea typeface="ＭＳ Ｐゴシック" pitchFamily="34" charset="-128"/>
            </a:endParaRPr>
          </a:p>
          <a:p>
            <a:pPr>
              <a:lnSpc>
                <a:spcPct val="90000"/>
              </a:lnSpc>
            </a:pPr>
            <a:r>
              <a:rPr lang="en-US" sz="2400" dirty="0">
                <a:ea typeface="ＭＳ Ｐゴシック" pitchFamily="34" charset="-128"/>
              </a:rPr>
              <a:t>Assuming that</a:t>
            </a:r>
          </a:p>
          <a:p>
            <a:pPr marL="0" indent="0">
              <a:lnSpc>
                <a:spcPct val="90000"/>
              </a:lnSpc>
              <a:buNone/>
            </a:pPr>
            <a:r>
              <a:rPr lang="en-US" sz="2400" dirty="0">
                <a:ea typeface="ＭＳ Ｐゴシック" pitchFamily="34" charset="-128"/>
              </a:rPr>
              <a:t>	                                                                   and</a:t>
            </a:r>
          </a:p>
          <a:p>
            <a:pPr>
              <a:lnSpc>
                <a:spcPct val="90000"/>
              </a:lnSpc>
            </a:pPr>
            <a:endParaRPr lang="en-US" sz="2400" dirty="0">
              <a:ea typeface="ＭＳ Ｐゴシック" pitchFamily="34" charset="-128"/>
            </a:endParaRPr>
          </a:p>
          <a:p>
            <a:pPr marL="0" indent="0">
              <a:lnSpc>
                <a:spcPct val="90000"/>
              </a:lnSpc>
              <a:buNone/>
            </a:pPr>
            <a:r>
              <a:rPr lang="en-US" sz="2400" dirty="0">
                <a:ea typeface="ＭＳ Ｐゴシック" pitchFamily="34" charset="-128"/>
              </a:rPr>
              <a:t>    results in the expression posited on the previous slide: </a:t>
            </a:r>
          </a:p>
          <a:p>
            <a:pPr lvl="1">
              <a:lnSpc>
                <a:spcPct val="90000"/>
              </a:lnSpc>
            </a:pPr>
            <a:endParaRPr lang="en-US" sz="2400" dirty="0">
              <a:ea typeface="ＭＳ Ｐゴシック" pitchFamily="34" charset="-128"/>
            </a:endParaRPr>
          </a:p>
          <a:p>
            <a:pPr lvl="1">
              <a:lnSpc>
                <a:spcPct val="90000"/>
              </a:lnSpc>
            </a:pPr>
            <a:endParaRPr lang="en-US" sz="1050" dirty="0">
              <a:ea typeface="ＭＳ Ｐゴシック" pitchFamily="34" charset="-128"/>
            </a:endParaRPr>
          </a:p>
        </p:txBody>
      </p:sp>
      <p:sp>
        <p:nvSpPr>
          <p:cNvPr id="22531" name="Oval 4"/>
          <p:cNvSpPr>
            <a:spLocks noChangeArrowheads="1"/>
          </p:cNvSpPr>
          <p:nvPr/>
        </p:nvSpPr>
        <p:spPr bwMode="auto">
          <a:xfrm>
            <a:off x="8010076" y="3505200"/>
            <a:ext cx="542842"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22532" name="Oval 5"/>
          <p:cNvSpPr>
            <a:spLocks noChangeArrowheads="1"/>
          </p:cNvSpPr>
          <p:nvPr/>
        </p:nvSpPr>
        <p:spPr bwMode="auto">
          <a:xfrm>
            <a:off x="50197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22533" name="AutoShape 6"/>
          <p:cNvCxnSpPr>
            <a:cxnSpLocks noChangeShapeType="1"/>
            <a:stCxn id="22534" idx="6"/>
            <a:endCxn id="22532" idx="2"/>
          </p:cNvCxnSpPr>
          <p:nvPr/>
        </p:nvCxnSpPr>
        <p:spPr bwMode="auto">
          <a:xfrm>
            <a:off x="46482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4" name="Oval 7"/>
          <p:cNvSpPr>
            <a:spLocks noChangeArrowheads="1"/>
          </p:cNvSpPr>
          <p:nvPr/>
        </p:nvSpPr>
        <p:spPr bwMode="auto">
          <a:xfrm>
            <a:off x="41053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22535" name="Oval 8"/>
          <p:cNvSpPr>
            <a:spLocks noChangeArrowheads="1"/>
          </p:cNvSpPr>
          <p:nvPr/>
        </p:nvSpPr>
        <p:spPr bwMode="auto">
          <a:xfrm>
            <a:off x="59341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3</a:t>
            </a:r>
          </a:p>
        </p:txBody>
      </p:sp>
      <p:cxnSp>
        <p:nvCxnSpPr>
          <p:cNvPr id="22536" name="AutoShape 9"/>
          <p:cNvCxnSpPr>
            <a:cxnSpLocks noChangeShapeType="1"/>
            <a:stCxn id="22535" idx="6"/>
            <a:endCxn id="22538" idx="2"/>
          </p:cNvCxnSpPr>
          <p:nvPr/>
        </p:nvCxnSpPr>
        <p:spPr bwMode="auto">
          <a:xfrm>
            <a:off x="64770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2537" name="AutoShape 10"/>
          <p:cNvCxnSpPr>
            <a:cxnSpLocks noChangeShapeType="1"/>
            <a:stCxn id="22532" idx="6"/>
            <a:endCxn id="22535" idx="2"/>
          </p:cNvCxnSpPr>
          <p:nvPr/>
        </p:nvCxnSpPr>
        <p:spPr bwMode="auto">
          <a:xfrm>
            <a:off x="55626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8" name="Oval 11"/>
          <p:cNvSpPr>
            <a:spLocks noChangeArrowheads="1"/>
          </p:cNvSpPr>
          <p:nvPr/>
        </p:nvSpPr>
        <p:spPr bwMode="auto">
          <a:xfrm>
            <a:off x="68485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5638800"/>
            <a:ext cx="8480854" cy="346731"/>
          </a:xfrm>
          <a:prstGeom prst="rect">
            <a:avLst/>
          </a:prstGeom>
        </p:spPr>
      </p:pic>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6100" y="2247900"/>
            <a:ext cx="1860550" cy="259990"/>
          </a:xfrm>
          <a:prstGeom prst="rect">
            <a:avLst/>
          </a:prstGeom>
        </p:spPr>
      </p:pic>
      <p:pic>
        <p:nvPicPr>
          <p:cNvPr id="7" name="Picture 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3048000"/>
            <a:ext cx="10058400" cy="341432"/>
          </a:xfrm>
          <a:prstGeom prst="rect">
            <a:avLst/>
          </a:prstGeom>
        </p:spPr>
      </p:pic>
      <p:pic>
        <p:nvPicPr>
          <p:cNvPr id="10" name="Picture 9"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5600" y="4191000"/>
            <a:ext cx="2699611" cy="349250"/>
          </a:xfrm>
          <a:prstGeom prst="rect">
            <a:avLst/>
          </a:prstGeom>
        </p:spPr>
      </p:pic>
      <p:pic>
        <p:nvPicPr>
          <p:cNvPr id="11" name="Picture 10"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76600" y="4191000"/>
            <a:ext cx="2057400" cy="338328"/>
          </a:xfrm>
          <a:prstGeom prst="rect">
            <a:avLst/>
          </a:prstGeom>
        </p:spPr>
      </p:pic>
    </p:spTree>
    <p:extLst>
      <p:ext uri="{BB962C8B-B14F-4D97-AF65-F5344CB8AC3E}">
        <p14:creationId xmlns:p14="http://schemas.microsoft.com/office/powerpoint/2010/main" val="426538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147">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dirty="0">
                <a:ea typeface="ＭＳ Ｐゴシック" pitchFamily="34" charset="-128"/>
              </a:rPr>
              <a:t>Chain Rule and Markov Models</a:t>
            </a:r>
          </a:p>
        </p:txBody>
      </p:sp>
      <p:sp>
        <p:nvSpPr>
          <p:cNvPr id="6147" name="Rectangle 3"/>
          <p:cNvSpPr>
            <a:spLocks noGrp="1" noChangeArrowheads="1"/>
          </p:cNvSpPr>
          <p:nvPr>
            <p:ph idx="1"/>
          </p:nvPr>
        </p:nvSpPr>
        <p:spPr>
          <a:xfrm>
            <a:off x="228600" y="2133600"/>
            <a:ext cx="11582400" cy="4343400"/>
          </a:xfrm>
        </p:spPr>
        <p:txBody>
          <a:bodyPr/>
          <a:lstStyle/>
          <a:p>
            <a:pPr>
              <a:lnSpc>
                <a:spcPct val="90000"/>
              </a:lnSpc>
            </a:pPr>
            <a:r>
              <a:rPr lang="en-US" sz="2400" dirty="0">
                <a:ea typeface="ＭＳ Ｐゴシック" pitchFamily="34" charset="-128"/>
              </a:rPr>
              <a:t>From the chain rule, every joint distribution over                                         can be written as:</a:t>
            </a:r>
          </a:p>
          <a:p>
            <a:pPr>
              <a:lnSpc>
                <a:spcPct val="90000"/>
              </a:lnSpc>
            </a:pPr>
            <a:endParaRPr lang="en-US" sz="2400" dirty="0">
              <a:ea typeface="ＭＳ Ｐゴシック" pitchFamily="34" charset="-128"/>
            </a:endParaRPr>
          </a:p>
          <a:p>
            <a:pPr>
              <a:lnSpc>
                <a:spcPct val="90000"/>
              </a:lnSpc>
            </a:pPr>
            <a:endParaRPr lang="en-US" sz="2400" dirty="0">
              <a:ea typeface="ＭＳ Ｐゴシック" pitchFamily="34" charset="-128"/>
            </a:endParaRPr>
          </a:p>
          <a:p>
            <a:pPr>
              <a:lnSpc>
                <a:spcPct val="90000"/>
              </a:lnSpc>
            </a:pPr>
            <a:endParaRPr lang="en-US" sz="2400" dirty="0">
              <a:ea typeface="ＭＳ Ｐゴシック" pitchFamily="34" charset="-128"/>
            </a:endParaRPr>
          </a:p>
          <a:p>
            <a:pPr>
              <a:lnSpc>
                <a:spcPct val="90000"/>
              </a:lnSpc>
            </a:pPr>
            <a:r>
              <a:rPr lang="en-US" sz="2400" dirty="0">
                <a:ea typeface="ＭＳ Ｐゴシック" pitchFamily="34" charset="-128"/>
              </a:rPr>
              <a:t>Assuming that for all </a:t>
            </a:r>
            <a:r>
              <a:rPr lang="en-US" sz="2400" i="1" dirty="0">
                <a:ea typeface="ＭＳ Ｐゴシック" pitchFamily="34" charset="-128"/>
              </a:rPr>
              <a:t>t</a:t>
            </a:r>
            <a:r>
              <a:rPr lang="en-US" sz="2400" dirty="0">
                <a:ea typeface="ＭＳ Ｐゴシック" pitchFamily="34" charset="-128"/>
              </a:rPr>
              <a:t>: </a:t>
            </a:r>
          </a:p>
          <a:p>
            <a:pPr>
              <a:lnSpc>
                <a:spcPct val="90000"/>
              </a:lnSpc>
            </a:pPr>
            <a:endParaRPr lang="en-US" sz="2400" dirty="0">
              <a:ea typeface="ＭＳ Ｐゴシック" pitchFamily="34" charset="-128"/>
            </a:endParaRPr>
          </a:p>
          <a:p>
            <a:pPr>
              <a:lnSpc>
                <a:spcPct val="90000"/>
              </a:lnSpc>
            </a:pPr>
            <a:endParaRPr lang="en-US" sz="2400" dirty="0">
              <a:ea typeface="ＭＳ Ｐゴシック" pitchFamily="34" charset="-128"/>
            </a:endParaRPr>
          </a:p>
          <a:p>
            <a:pPr marL="0" indent="0">
              <a:lnSpc>
                <a:spcPct val="90000"/>
              </a:lnSpc>
              <a:buNone/>
            </a:pPr>
            <a:r>
              <a:rPr lang="en-US" sz="2400" dirty="0">
                <a:ea typeface="ＭＳ Ｐゴシック" pitchFamily="34" charset="-128"/>
              </a:rPr>
              <a:t>    gives us the expression posited on the earlier slide: </a:t>
            </a:r>
          </a:p>
          <a:p>
            <a:pPr lvl="1">
              <a:lnSpc>
                <a:spcPct val="90000"/>
              </a:lnSpc>
            </a:pPr>
            <a:endParaRPr lang="en-US" sz="2400" dirty="0">
              <a:ea typeface="ＭＳ Ｐゴシック" pitchFamily="34" charset="-128"/>
            </a:endParaRPr>
          </a:p>
          <a:p>
            <a:pPr lvl="1">
              <a:lnSpc>
                <a:spcPct val="90000"/>
              </a:lnSpc>
            </a:pPr>
            <a:endParaRPr lang="en-US" sz="1050" dirty="0">
              <a:ea typeface="ＭＳ Ｐゴシック" pitchFamily="34" charset="-128"/>
            </a:endParaRPr>
          </a:p>
        </p:txBody>
      </p:sp>
      <p:sp>
        <p:nvSpPr>
          <p:cNvPr id="22531" name="Oval 4"/>
          <p:cNvSpPr>
            <a:spLocks noChangeArrowheads="1"/>
          </p:cNvSpPr>
          <p:nvPr/>
        </p:nvSpPr>
        <p:spPr bwMode="auto">
          <a:xfrm>
            <a:off x="8010076" y="3505200"/>
            <a:ext cx="542842"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22532" name="Oval 5"/>
          <p:cNvSpPr>
            <a:spLocks noChangeArrowheads="1"/>
          </p:cNvSpPr>
          <p:nvPr/>
        </p:nvSpPr>
        <p:spPr bwMode="auto">
          <a:xfrm>
            <a:off x="50197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22533" name="AutoShape 6"/>
          <p:cNvCxnSpPr>
            <a:cxnSpLocks noChangeShapeType="1"/>
            <a:stCxn id="22534" idx="6"/>
            <a:endCxn id="22532" idx="2"/>
          </p:cNvCxnSpPr>
          <p:nvPr/>
        </p:nvCxnSpPr>
        <p:spPr bwMode="auto">
          <a:xfrm>
            <a:off x="46482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4" name="Oval 7"/>
          <p:cNvSpPr>
            <a:spLocks noChangeArrowheads="1"/>
          </p:cNvSpPr>
          <p:nvPr/>
        </p:nvSpPr>
        <p:spPr bwMode="auto">
          <a:xfrm>
            <a:off x="41053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22535" name="Oval 8"/>
          <p:cNvSpPr>
            <a:spLocks noChangeArrowheads="1"/>
          </p:cNvSpPr>
          <p:nvPr/>
        </p:nvSpPr>
        <p:spPr bwMode="auto">
          <a:xfrm>
            <a:off x="59341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3</a:t>
            </a:r>
          </a:p>
        </p:txBody>
      </p:sp>
      <p:cxnSp>
        <p:nvCxnSpPr>
          <p:cNvPr id="22536" name="AutoShape 9"/>
          <p:cNvCxnSpPr>
            <a:cxnSpLocks noChangeShapeType="1"/>
            <a:stCxn id="22535" idx="6"/>
            <a:endCxn id="22538" idx="2"/>
          </p:cNvCxnSpPr>
          <p:nvPr/>
        </p:nvCxnSpPr>
        <p:spPr bwMode="auto">
          <a:xfrm>
            <a:off x="64770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2537" name="AutoShape 10"/>
          <p:cNvCxnSpPr>
            <a:cxnSpLocks noChangeShapeType="1"/>
            <a:stCxn id="22532" idx="6"/>
            <a:endCxn id="22535" idx="2"/>
          </p:cNvCxnSpPr>
          <p:nvPr/>
        </p:nvCxnSpPr>
        <p:spPr bwMode="auto">
          <a:xfrm>
            <a:off x="55626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8" name="Oval 11"/>
          <p:cNvSpPr>
            <a:spLocks noChangeArrowheads="1"/>
          </p:cNvSpPr>
          <p:nvPr/>
        </p:nvSpPr>
        <p:spPr bwMode="auto">
          <a:xfrm>
            <a:off x="68485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cxnSp>
        <p:nvCxnSpPr>
          <p:cNvPr id="17" name="AutoShape 12"/>
          <p:cNvCxnSpPr>
            <a:cxnSpLocks noChangeShapeType="1"/>
          </p:cNvCxnSpPr>
          <p:nvPr/>
        </p:nvCxnSpPr>
        <p:spPr bwMode="auto">
          <a:xfrm>
            <a:off x="7404100" y="1574800"/>
            <a:ext cx="828758"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pic>
        <p:nvPicPr>
          <p:cNvPr id="2" name="Picture 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4343400"/>
            <a:ext cx="3888946" cy="349250"/>
          </a:xfrm>
          <a:prstGeom prst="rect">
            <a:avLst/>
          </a:prstGeom>
        </p:spPr>
      </p:pic>
      <p:pic>
        <p:nvPicPr>
          <p:cNvPr id="5" name="Picture 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5486400"/>
            <a:ext cx="6781800" cy="1036520"/>
          </a:xfrm>
          <a:prstGeom prst="rect">
            <a:avLst/>
          </a:prstGeom>
        </p:spPr>
      </p:pic>
      <p:pic>
        <p:nvPicPr>
          <p:cNvPr id="6" name="Picture 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2743200"/>
            <a:ext cx="8032750" cy="963930"/>
          </a:xfrm>
          <a:prstGeom prst="rect">
            <a:avLst/>
          </a:prstGeom>
        </p:spPr>
      </p:pic>
      <p:pic>
        <p:nvPicPr>
          <p:cNvPr id="8" name="Picture 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4975" y="2209800"/>
            <a:ext cx="2435225" cy="330200"/>
          </a:xfrm>
          <a:prstGeom prst="rect">
            <a:avLst/>
          </a:prstGeom>
        </p:spPr>
      </p:pic>
    </p:spTree>
    <p:extLst>
      <p:ext uri="{BB962C8B-B14F-4D97-AF65-F5344CB8AC3E}">
        <p14:creationId xmlns:p14="http://schemas.microsoft.com/office/powerpoint/2010/main" val="3301257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Implied Conditional Independencies</a:t>
            </a:r>
          </a:p>
        </p:txBody>
      </p:sp>
      <p:sp>
        <p:nvSpPr>
          <p:cNvPr id="3" name="Content Placeholder 2"/>
          <p:cNvSpPr>
            <a:spLocks noGrp="1"/>
          </p:cNvSpPr>
          <p:nvPr>
            <p:ph idx="1"/>
          </p:nvPr>
        </p:nvSpPr>
        <p:spPr>
          <a:xfrm>
            <a:off x="406400" y="2133599"/>
            <a:ext cx="11379200" cy="3992565"/>
          </a:xfrm>
        </p:spPr>
        <p:txBody>
          <a:bodyPr/>
          <a:lstStyle/>
          <a:p>
            <a:r>
              <a:rPr lang="en-US" dirty="0"/>
              <a:t>We assumed:                                 and</a:t>
            </a:r>
          </a:p>
          <a:p>
            <a:endParaRPr lang="en-US" dirty="0"/>
          </a:p>
          <a:p>
            <a:r>
              <a:rPr lang="en-US" dirty="0"/>
              <a:t>Do we also have					?</a:t>
            </a:r>
          </a:p>
          <a:p>
            <a:pPr lvl="1"/>
            <a:r>
              <a:rPr lang="en-US" dirty="0"/>
              <a:t>Yes! </a:t>
            </a:r>
          </a:p>
          <a:p>
            <a:pPr lvl="1"/>
            <a:r>
              <a:rPr lang="en-US" dirty="0"/>
              <a:t>Proof:</a:t>
            </a:r>
          </a:p>
        </p:txBody>
      </p:sp>
      <p:sp>
        <p:nvSpPr>
          <p:cNvPr id="5" name="Oval 5"/>
          <p:cNvSpPr>
            <a:spLocks noChangeArrowheads="1"/>
          </p:cNvSpPr>
          <p:nvPr/>
        </p:nvSpPr>
        <p:spPr bwMode="auto">
          <a:xfrm>
            <a:off x="50197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6" name="AutoShape 6"/>
          <p:cNvCxnSpPr>
            <a:cxnSpLocks noChangeShapeType="1"/>
            <a:stCxn id="7" idx="6"/>
            <a:endCxn id="5" idx="2"/>
          </p:cNvCxnSpPr>
          <p:nvPr/>
        </p:nvCxnSpPr>
        <p:spPr bwMode="auto">
          <a:xfrm>
            <a:off x="46482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7" name="Oval 7"/>
          <p:cNvSpPr>
            <a:spLocks noChangeArrowheads="1"/>
          </p:cNvSpPr>
          <p:nvPr/>
        </p:nvSpPr>
        <p:spPr bwMode="auto">
          <a:xfrm>
            <a:off x="41053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8" name="Oval 8"/>
          <p:cNvSpPr>
            <a:spLocks noChangeArrowheads="1"/>
          </p:cNvSpPr>
          <p:nvPr/>
        </p:nvSpPr>
        <p:spPr bwMode="auto">
          <a:xfrm>
            <a:off x="59341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3</a:t>
            </a:r>
          </a:p>
        </p:txBody>
      </p:sp>
      <p:cxnSp>
        <p:nvCxnSpPr>
          <p:cNvPr id="9" name="AutoShape 9"/>
          <p:cNvCxnSpPr>
            <a:cxnSpLocks noChangeShapeType="1"/>
            <a:stCxn id="8" idx="6"/>
            <a:endCxn id="11" idx="2"/>
          </p:cNvCxnSpPr>
          <p:nvPr/>
        </p:nvCxnSpPr>
        <p:spPr bwMode="auto">
          <a:xfrm>
            <a:off x="64770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10" name="AutoShape 10"/>
          <p:cNvCxnSpPr>
            <a:cxnSpLocks noChangeShapeType="1"/>
            <a:stCxn id="5" idx="6"/>
            <a:endCxn id="8" idx="2"/>
          </p:cNvCxnSpPr>
          <p:nvPr/>
        </p:nvCxnSpPr>
        <p:spPr bwMode="auto">
          <a:xfrm>
            <a:off x="55626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11" name="Oval 11"/>
          <p:cNvSpPr>
            <a:spLocks noChangeArrowheads="1"/>
          </p:cNvSpPr>
          <p:nvPr/>
        </p:nvSpPr>
        <p:spPr bwMode="auto">
          <a:xfrm>
            <a:off x="68485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pic>
        <p:nvPicPr>
          <p:cNvPr id="12" name="Picture 1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3989" y="2317750"/>
            <a:ext cx="2699611" cy="349250"/>
          </a:xfrm>
          <a:prstGeom prst="rect">
            <a:avLst/>
          </a:prstGeom>
        </p:spPr>
      </p:pic>
      <p:pic>
        <p:nvPicPr>
          <p:cNvPr id="13" name="Picture 1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4989" y="2317750"/>
            <a:ext cx="2057400" cy="338328"/>
          </a:xfrm>
          <a:prstGeom prst="rect">
            <a:avLst/>
          </a:prstGeom>
        </p:spPr>
      </p:pic>
      <p:pic>
        <p:nvPicPr>
          <p:cNvPr id="14" name="Picture 1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8600" y="3429000"/>
            <a:ext cx="3124200" cy="404180"/>
          </a:xfrm>
          <a:prstGeom prst="rect">
            <a:avLst/>
          </a:prstGeom>
        </p:spPr>
      </p:pic>
      <p:pic>
        <p:nvPicPr>
          <p:cNvPr id="15" name="Picture 1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0" y="4343400"/>
            <a:ext cx="7480300" cy="2425700"/>
          </a:xfrm>
          <a:prstGeom prst="rect">
            <a:avLst/>
          </a:prstGeom>
        </p:spPr>
      </p:pic>
    </p:spTree>
    <p:extLst>
      <p:ext uri="{BB962C8B-B14F-4D97-AF65-F5344CB8AC3E}">
        <p14:creationId xmlns:p14="http://schemas.microsoft.com/office/powerpoint/2010/main" val="1422074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Outside of 188: Angry Birds Competition</a:t>
            </a:r>
          </a:p>
        </p:txBody>
      </p:sp>
      <p:sp>
        <p:nvSpPr>
          <p:cNvPr id="3" name="Content Placeholder 2"/>
          <p:cNvSpPr>
            <a:spLocks noGrp="1"/>
          </p:cNvSpPr>
          <p:nvPr>
            <p:ph idx="1"/>
          </p:nvPr>
        </p:nvSpPr>
        <p:spPr>
          <a:xfrm>
            <a:off x="2743200" y="5410200"/>
            <a:ext cx="4419600" cy="792165"/>
          </a:xfrm>
        </p:spPr>
        <p:txBody>
          <a:bodyPr/>
          <a:lstStyle/>
          <a:p>
            <a:r>
              <a:rPr lang="en-US" sz="2400" dirty="0">
                <a:hlinkClick r:id="rId2"/>
              </a:rPr>
              <a:t>http://www.aibirds.org</a:t>
            </a:r>
            <a:endParaRPr lang="en-US" sz="2400" dirty="0"/>
          </a:p>
        </p:txBody>
      </p:sp>
      <p:pic>
        <p:nvPicPr>
          <p:cNvPr id="5" name="Picture 4" descr="angr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3772" y="1447800"/>
            <a:ext cx="7764456" cy="3724513"/>
          </a:xfrm>
          <a:prstGeom prst="rect">
            <a:avLst/>
          </a:prstGeom>
        </p:spPr>
      </p:pic>
    </p:spTree>
    <p:extLst>
      <p:ext uri="{BB962C8B-B14F-4D97-AF65-F5344CB8AC3E}">
        <p14:creationId xmlns:p14="http://schemas.microsoft.com/office/powerpoint/2010/main" val="20274322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Markov Models Recap</a:t>
            </a:r>
          </a:p>
        </p:txBody>
      </p:sp>
      <p:sp>
        <p:nvSpPr>
          <p:cNvPr id="3" name="Content Placeholder 2"/>
          <p:cNvSpPr>
            <a:spLocks noGrp="1"/>
          </p:cNvSpPr>
          <p:nvPr>
            <p:ph idx="1"/>
          </p:nvPr>
        </p:nvSpPr>
        <p:spPr/>
        <p:txBody>
          <a:bodyPr/>
          <a:lstStyle/>
          <a:p>
            <a:r>
              <a:rPr lang="en-US" dirty="0"/>
              <a:t>Explicit assumption for all   </a:t>
            </a:r>
            <a:r>
              <a:rPr lang="en-US" i="1" dirty="0"/>
              <a:t>t</a:t>
            </a:r>
            <a:r>
              <a:rPr lang="en-US" dirty="0"/>
              <a:t> :</a:t>
            </a:r>
          </a:p>
          <a:p>
            <a:r>
              <a:rPr lang="en-US" dirty="0"/>
              <a:t>Consequence, joint distribution can be written as: </a:t>
            </a:r>
          </a:p>
          <a:p>
            <a:endParaRPr lang="en-US" dirty="0"/>
          </a:p>
          <a:p>
            <a:endParaRPr lang="en-US" dirty="0"/>
          </a:p>
          <a:p>
            <a:endParaRPr lang="en-US" sz="1800" dirty="0"/>
          </a:p>
          <a:p>
            <a:endParaRPr lang="en-US" sz="1000" dirty="0"/>
          </a:p>
          <a:p>
            <a:r>
              <a:rPr lang="en-US" dirty="0"/>
              <a:t>Implied conditional independencies:  (try to prove this!)</a:t>
            </a:r>
          </a:p>
          <a:p>
            <a:pPr lvl="1"/>
            <a:r>
              <a:rPr lang="en-US" dirty="0"/>
              <a:t>Past variables independent of future variables given the present</a:t>
            </a:r>
          </a:p>
          <a:p>
            <a:pPr marL="457176" lvl="1" indent="0">
              <a:buNone/>
            </a:pPr>
            <a:r>
              <a:rPr lang="en-US" dirty="0"/>
              <a:t>i.e., if                     or                      then:</a:t>
            </a:r>
          </a:p>
          <a:p>
            <a:r>
              <a:rPr lang="en-US" dirty="0"/>
              <a:t>Additional explicit assumption:                         is the same for all </a:t>
            </a:r>
            <a:r>
              <a:rPr lang="en-US" i="1" dirty="0"/>
              <a:t>t</a:t>
            </a:r>
          </a:p>
        </p:txBody>
      </p:sp>
      <p:pic>
        <p:nvPicPr>
          <p:cNvPr id="5" name="Picture 4"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0800" y="1524000"/>
            <a:ext cx="4242487" cy="381000"/>
          </a:xfrm>
          <a:prstGeom prst="rect">
            <a:avLst/>
          </a:prstGeom>
        </p:spPr>
      </p:pic>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2743200"/>
            <a:ext cx="9033208" cy="1447800"/>
          </a:xfrm>
          <a:prstGeom prst="rect">
            <a:avLst/>
          </a:prstGeom>
        </p:spPr>
      </p:pic>
      <p:pic>
        <p:nvPicPr>
          <p:cNvPr id="7" name="Picture 6"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5600" y="5410200"/>
            <a:ext cx="2667000" cy="394415"/>
          </a:xfrm>
          <a:prstGeom prst="rect">
            <a:avLst/>
          </a:prstGeom>
        </p:spPr>
      </p:pic>
      <p:pic>
        <p:nvPicPr>
          <p:cNvPr id="8" name="Picture 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5000" y="5530850"/>
            <a:ext cx="1390650" cy="234070"/>
          </a:xfrm>
          <a:prstGeom prst="rect">
            <a:avLst/>
          </a:prstGeom>
        </p:spPr>
      </p:pic>
      <p:pic>
        <p:nvPicPr>
          <p:cNvPr id="9" name="Picture 8"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80971" y="5537200"/>
            <a:ext cx="1395879" cy="234950"/>
          </a:xfrm>
          <a:prstGeom prst="rect">
            <a:avLst/>
          </a:prstGeom>
        </p:spPr>
      </p:pic>
      <p:pic>
        <p:nvPicPr>
          <p:cNvPr id="10" name="Picture 9"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6064250"/>
            <a:ext cx="1843012" cy="336550"/>
          </a:xfrm>
          <a:prstGeom prst="rect">
            <a:avLst/>
          </a:prstGeom>
        </p:spPr>
      </p:pic>
    </p:spTree>
    <p:extLst>
      <p:ext uri="{BB962C8B-B14F-4D97-AF65-F5344CB8AC3E}">
        <p14:creationId xmlns:p14="http://schemas.microsoft.com/office/powerpoint/2010/main" val="6522384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r>
              <a:rPr lang="en-US">
                <a:ea typeface="ＭＳ Ｐゴシック" pitchFamily="34" charset="-128"/>
              </a:rPr>
              <a:t>Conditional Independence</a:t>
            </a:r>
          </a:p>
        </p:txBody>
      </p:sp>
      <p:sp>
        <p:nvSpPr>
          <p:cNvPr id="24578" name="Rectangle 3"/>
          <p:cNvSpPr>
            <a:spLocks noGrp="1" noChangeArrowheads="1"/>
          </p:cNvSpPr>
          <p:nvPr>
            <p:ph idx="1"/>
          </p:nvPr>
        </p:nvSpPr>
        <p:spPr>
          <a:xfrm>
            <a:off x="2438400" y="3200400"/>
            <a:ext cx="8077200" cy="3154363"/>
          </a:xfrm>
        </p:spPr>
        <p:txBody>
          <a:bodyPr/>
          <a:lstStyle/>
          <a:p>
            <a:pPr>
              <a:lnSpc>
                <a:spcPct val="80000"/>
              </a:lnSpc>
            </a:pPr>
            <a:r>
              <a:rPr lang="en-US" sz="2800" dirty="0">
                <a:ea typeface="ＭＳ Ｐゴシック" pitchFamily="34" charset="-128"/>
              </a:rPr>
              <a:t>Basic conditional independence:</a:t>
            </a:r>
          </a:p>
          <a:p>
            <a:pPr lvl="1">
              <a:lnSpc>
                <a:spcPct val="80000"/>
              </a:lnSpc>
            </a:pPr>
            <a:r>
              <a:rPr lang="en-US" sz="2400" dirty="0">
                <a:ea typeface="ＭＳ Ｐゴシック" pitchFamily="34" charset="-128"/>
              </a:rPr>
              <a:t>Past and future independent of the present</a:t>
            </a:r>
          </a:p>
          <a:p>
            <a:pPr lvl="1">
              <a:lnSpc>
                <a:spcPct val="80000"/>
              </a:lnSpc>
            </a:pPr>
            <a:r>
              <a:rPr lang="en-US" sz="2400" dirty="0">
                <a:ea typeface="ＭＳ Ｐゴシック" pitchFamily="34" charset="-128"/>
              </a:rPr>
              <a:t>Each time step only depends on the previous</a:t>
            </a:r>
          </a:p>
          <a:p>
            <a:pPr lvl="1">
              <a:lnSpc>
                <a:spcPct val="80000"/>
              </a:lnSpc>
            </a:pPr>
            <a:r>
              <a:rPr lang="en-US" sz="2400" dirty="0">
                <a:ea typeface="ＭＳ Ｐゴシック" pitchFamily="34" charset="-128"/>
              </a:rPr>
              <a:t>This is called the (first order) Markov property</a:t>
            </a:r>
          </a:p>
          <a:p>
            <a:pPr lvl="1">
              <a:lnSpc>
                <a:spcPct val="80000"/>
              </a:lnSpc>
            </a:pPr>
            <a:endParaRPr lang="en-US" sz="2400" dirty="0">
              <a:ea typeface="ＭＳ Ｐゴシック" pitchFamily="34" charset="-128"/>
            </a:endParaRPr>
          </a:p>
          <a:p>
            <a:pPr>
              <a:lnSpc>
                <a:spcPct val="80000"/>
              </a:lnSpc>
            </a:pPr>
            <a:r>
              <a:rPr lang="en-US" sz="2800" dirty="0">
                <a:ea typeface="ＭＳ Ｐゴシック" pitchFamily="34" charset="-128"/>
              </a:rPr>
              <a:t>Note that the chain is just a (</a:t>
            </a:r>
            <a:r>
              <a:rPr lang="en-US" sz="2800" dirty="0" err="1">
                <a:ea typeface="ＭＳ Ｐゴシック" pitchFamily="34" charset="-128"/>
              </a:rPr>
              <a:t>growable</a:t>
            </a:r>
            <a:r>
              <a:rPr lang="en-US" sz="2800" dirty="0">
                <a:ea typeface="ＭＳ Ｐゴシック" pitchFamily="34" charset="-128"/>
              </a:rPr>
              <a:t>) BN</a:t>
            </a:r>
          </a:p>
          <a:p>
            <a:pPr lvl="1">
              <a:lnSpc>
                <a:spcPct val="80000"/>
              </a:lnSpc>
            </a:pPr>
            <a:r>
              <a:rPr lang="en-US" sz="2400" dirty="0">
                <a:ea typeface="ＭＳ Ｐゴシック" pitchFamily="34" charset="-128"/>
              </a:rPr>
              <a:t>We can always use generic BN reasoning on it if we truncate the chain at a fixed length</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2" y="1399767"/>
            <a:ext cx="6790812" cy="1495832"/>
          </a:xfrm>
          <a:prstGeom prst="rect">
            <a:avLst/>
          </a:prstGeom>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a:xfrm>
            <a:off x="0" y="-38100"/>
            <a:ext cx="12192000" cy="1143000"/>
          </a:xfrm>
        </p:spPr>
        <p:txBody>
          <a:bodyPr/>
          <a:lstStyle/>
          <a:p>
            <a:r>
              <a:rPr lang="en-US" dirty="0">
                <a:ea typeface="ＭＳ Ｐゴシック" pitchFamily="34" charset="-128"/>
              </a:rPr>
              <a:t>Example Markov Chain: Weather</a:t>
            </a:r>
          </a:p>
        </p:txBody>
      </p:sp>
      <p:sp>
        <p:nvSpPr>
          <p:cNvPr id="28674" name="Rectangle 3"/>
          <p:cNvSpPr>
            <a:spLocks noGrp="1" noChangeArrowheads="1"/>
          </p:cNvSpPr>
          <p:nvPr>
            <p:ph idx="1"/>
          </p:nvPr>
        </p:nvSpPr>
        <p:spPr>
          <a:xfrm>
            <a:off x="457200" y="1447800"/>
            <a:ext cx="4267200" cy="838200"/>
          </a:xfrm>
        </p:spPr>
        <p:txBody>
          <a:bodyPr/>
          <a:lstStyle/>
          <a:p>
            <a:r>
              <a:rPr lang="en-US" sz="2800" dirty="0">
                <a:ea typeface="ＭＳ Ｐゴシック" pitchFamily="34" charset="-128"/>
              </a:rPr>
              <a:t>States: X = {rain, sun}</a:t>
            </a:r>
          </a:p>
          <a:p>
            <a:pPr marL="457176" lvl="1" indent="0">
              <a:buNone/>
            </a:pPr>
            <a:endParaRPr lang="en-US" sz="2400" dirty="0">
              <a:ea typeface="ＭＳ Ｐゴシック" pitchFamily="34" charset="-128"/>
            </a:endParaRPr>
          </a:p>
          <a:p>
            <a:pPr lvl="1"/>
            <a:endParaRPr lang="en-US" sz="2400" dirty="0">
              <a:ea typeface="ＭＳ Ｐゴシック" pitchFamily="34" charset="-128"/>
            </a:endParaRPr>
          </a:p>
          <a:p>
            <a:pPr lvl="1"/>
            <a:endParaRPr lang="en-US" sz="2400" dirty="0">
              <a:ea typeface="ＭＳ Ｐゴシック" pitchFamily="34" charset="-128"/>
            </a:endParaRPr>
          </a:p>
        </p:txBody>
      </p:sp>
      <p:sp>
        <p:nvSpPr>
          <p:cNvPr id="28675" name="Oval 4"/>
          <p:cNvSpPr>
            <a:spLocks noChangeArrowheads="1"/>
          </p:cNvSpPr>
          <p:nvPr/>
        </p:nvSpPr>
        <p:spPr bwMode="auto">
          <a:xfrm>
            <a:off x="5853113" y="5057775"/>
            <a:ext cx="609600" cy="609600"/>
          </a:xfrm>
          <a:prstGeom prst="ellipse">
            <a:avLst/>
          </a:prstGeom>
          <a:solidFill>
            <a:schemeClr val="accent1"/>
          </a:solidFill>
          <a:ln w="28575">
            <a:solidFill>
              <a:schemeClr val="tx1"/>
            </a:solidFill>
            <a:round/>
            <a:headEnd/>
            <a:tailEnd/>
          </a:ln>
        </p:spPr>
        <p:txBody>
          <a:bodyPr wrap="none" anchor="ctr"/>
          <a:lstStyle/>
          <a:p>
            <a:pPr algn="ctr"/>
            <a:r>
              <a:rPr lang="en-US" dirty="0">
                <a:latin typeface="Calibri"/>
                <a:cs typeface="Calibri"/>
              </a:rPr>
              <a:t>rain</a:t>
            </a:r>
          </a:p>
        </p:txBody>
      </p:sp>
      <p:sp>
        <p:nvSpPr>
          <p:cNvPr id="28676" name="Oval 5"/>
          <p:cNvSpPr>
            <a:spLocks noChangeArrowheads="1"/>
          </p:cNvSpPr>
          <p:nvPr/>
        </p:nvSpPr>
        <p:spPr bwMode="auto">
          <a:xfrm>
            <a:off x="7300913" y="5057775"/>
            <a:ext cx="609600" cy="609600"/>
          </a:xfrm>
          <a:prstGeom prst="ellipse">
            <a:avLst/>
          </a:prstGeom>
          <a:solidFill>
            <a:srgbClr val="FFCC00"/>
          </a:solidFill>
          <a:ln w="28575">
            <a:solidFill>
              <a:schemeClr val="tx1"/>
            </a:solidFill>
            <a:round/>
            <a:headEnd/>
            <a:tailEnd/>
          </a:ln>
        </p:spPr>
        <p:txBody>
          <a:bodyPr wrap="none" anchor="ctr"/>
          <a:lstStyle/>
          <a:p>
            <a:pPr algn="ctr"/>
            <a:r>
              <a:rPr lang="en-US">
                <a:latin typeface="Calibri"/>
                <a:cs typeface="Calibri"/>
              </a:rPr>
              <a:t>sun</a:t>
            </a:r>
          </a:p>
        </p:txBody>
      </p:sp>
      <p:cxnSp>
        <p:nvCxnSpPr>
          <p:cNvPr id="28677" name="AutoShape 6"/>
          <p:cNvCxnSpPr>
            <a:cxnSpLocks noChangeShapeType="1"/>
            <a:stCxn id="28675" idx="0"/>
            <a:endCxn id="28676" idx="0"/>
          </p:cNvCxnSpPr>
          <p:nvPr/>
        </p:nvCxnSpPr>
        <p:spPr bwMode="auto">
          <a:xfrm rot="5400000" flipV="1">
            <a:off x="6881019" y="4320381"/>
            <a:ext cx="1588" cy="1447800"/>
          </a:xfrm>
          <a:prstGeom prst="curvedConnector3">
            <a:avLst>
              <a:gd name="adj1" fmla="val -25800009"/>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678" name="AutoShape 7"/>
          <p:cNvCxnSpPr>
            <a:cxnSpLocks noChangeShapeType="1"/>
            <a:stCxn id="28676" idx="4"/>
            <a:endCxn id="28675" idx="4"/>
          </p:cNvCxnSpPr>
          <p:nvPr/>
        </p:nvCxnSpPr>
        <p:spPr bwMode="auto">
          <a:xfrm rot="5400000">
            <a:off x="6881019" y="4958556"/>
            <a:ext cx="1588" cy="1447800"/>
          </a:xfrm>
          <a:prstGeom prst="curvedConnector3">
            <a:avLst>
              <a:gd name="adj1" fmla="val 28800009"/>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679" name="AutoShape 8"/>
          <p:cNvCxnSpPr>
            <a:cxnSpLocks noChangeShapeType="1"/>
            <a:stCxn id="28676" idx="7"/>
            <a:endCxn id="28676" idx="6"/>
          </p:cNvCxnSpPr>
          <p:nvPr/>
        </p:nvCxnSpPr>
        <p:spPr bwMode="auto">
          <a:xfrm rot="5400000" flipV="1">
            <a:off x="7758113" y="5195887"/>
            <a:ext cx="230188" cy="103187"/>
          </a:xfrm>
          <a:prstGeom prst="curvedConnector4">
            <a:avLst>
              <a:gd name="adj1" fmla="val -212417"/>
              <a:gd name="adj2" fmla="val 472306"/>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680" name="AutoShape 9"/>
          <p:cNvCxnSpPr>
            <a:cxnSpLocks noChangeShapeType="1"/>
            <a:stCxn id="28675" idx="3"/>
            <a:endCxn id="28675" idx="2"/>
          </p:cNvCxnSpPr>
          <p:nvPr/>
        </p:nvCxnSpPr>
        <p:spPr bwMode="auto">
          <a:xfrm rot="16200000" flipV="1">
            <a:off x="5775325" y="5426075"/>
            <a:ext cx="230187" cy="103188"/>
          </a:xfrm>
          <a:prstGeom prst="curvedConnector4">
            <a:avLst>
              <a:gd name="adj1" fmla="val -249657"/>
              <a:gd name="adj2" fmla="val 478458"/>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28681" name="Text Box 10"/>
          <p:cNvSpPr txBox="1">
            <a:spLocks noChangeArrowheads="1"/>
          </p:cNvSpPr>
          <p:nvPr/>
        </p:nvSpPr>
        <p:spPr bwMode="auto">
          <a:xfrm>
            <a:off x="8153400" y="4510087"/>
            <a:ext cx="5334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0.9</a:t>
            </a:r>
          </a:p>
        </p:txBody>
      </p:sp>
      <p:sp>
        <p:nvSpPr>
          <p:cNvPr id="28682" name="Text Box 11"/>
          <p:cNvSpPr txBox="1">
            <a:spLocks noChangeArrowheads="1"/>
          </p:cNvSpPr>
          <p:nvPr/>
        </p:nvSpPr>
        <p:spPr bwMode="auto">
          <a:xfrm>
            <a:off x="5638800" y="6048375"/>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0.7</a:t>
            </a:r>
          </a:p>
        </p:txBody>
      </p:sp>
      <p:sp>
        <p:nvSpPr>
          <p:cNvPr id="28683" name="Text Box 12"/>
          <p:cNvSpPr txBox="1">
            <a:spLocks noChangeArrowheads="1"/>
          </p:cNvSpPr>
          <p:nvPr/>
        </p:nvSpPr>
        <p:spPr bwMode="auto">
          <a:xfrm>
            <a:off x="6629400" y="4676775"/>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0.3</a:t>
            </a:r>
          </a:p>
        </p:txBody>
      </p:sp>
      <p:sp>
        <p:nvSpPr>
          <p:cNvPr id="28684" name="Text Box 13"/>
          <p:cNvSpPr txBox="1">
            <a:spLocks noChangeArrowheads="1"/>
          </p:cNvSpPr>
          <p:nvPr/>
        </p:nvSpPr>
        <p:spPr bwMode="auto">
          <a:xfrm>
            <a:off x="6629400" y="6200775"/>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0.1</a:t>
            </a:r>
          </a:p>
        </p:txBody>
      </p:sp>
      <p:sp>
        <p:nvSpPr>
          <p:cNvPr id="28685" name="AutoShape 14"/>
          <p:cNvSpPr>
            <a:spLocks noChangeArrowheads="1"/>
          </p:cNvSpPr>
          <p:nvPr/>
        </p:nvSpPr>
        <p:spPr bwMode="auto">
          <a:xfrm>
            <a:off x="5562600" y="3810000"/>
            <a:ext cx="6019800" cy="457200"/>
          </a:xfrm>
          <a:prstGeom prst="wedgeRectCallout">
            <a:avLst>
              <a:gd name="adj1" fmla="val -49866"/>
              <a:gd name="adj2" fmla="val -26079"/>
            </a:avLst>
          </a:prstGeom>
          <a:solidFill>
            <a:schemeClr val="bg1"/>
          </a:solidFill>
          <a:ln w="9525">
            <a:solidFill>
              <a:schemeClr val="tx1"/>
            </a:solidFill>
            <a:miter lim="800000"/>
            <a:headEnd/>
            <a:tailEnd/>
          </a:ln>
        </p:spPr>
        <p:txBody>
          <a:bodyPr/>
          <a:lstStyle/>
          <a:p>
            <a:pPr algn="ctr"/>
            <a:r>
              <a:rPr lang="en-US" sz="2400" dirty="0">
                <a:solidFill>
                  <a:srgbClr val="CC0000"/>
                </a:solidFill>
                <a:latin typeface="Calibri"/>
                <a:cs typeface="Calibri"/>
              </a:rPr>
              <a:t>Two new ways of representing the same CPT</a:t>
            </a:r>
          </a:p>
        </p:txBody>
      </p:sp>
      <p:grpSp>
        <p:nvGrpSpPr>
          <p:cNvPr id="28687" name="Group 1"/>
          <p:cNvGrpSpPr>
            <a:grpSpLocks/>
          </p:cNvGrpSpPr>
          <p:nvPr/>
        </p:nvGrpSpPr>
        <p:grpSpPr bwMode="auto">
          <a:xfrm>
            <a:off x="8839200" y="5029200"/>
            <a:ext cx="2133600" cy="1066800"/>
            <a:chOff x="2057400" y="3260725"/>
            <a:chExt cx="2133600" cy="1066800"/>
          </a:xfrm>
        </p:grpSpPr>
        <p:sp>
          <p:nvSpPr>
            <p:cNvPr id="28718" name="Rectangle 7"/>
            <p:cNvSpPr>
              <a:spLocks noChangeArrowheads="1"/>
            </p:cNvSpPr>
            <p:nvPr/>
          </p:nvSpPr>
          <p:spPr bwMode="auto">
            <a:xfrm>
              <a:off x="2057400" y="3260725"/>
              <a:ext cx="685800" cy="381000"/>
            </a:xfrm>
            <a:prstGeom prst="rect">
              <a:avLst/>
            </a:prstGeom>
            <a:solidFill>
              <a:srgbClr val="FFCC00"/>
            </a:solidFill>
            <a:ln w="9525">
              <a:solidFill>
                <a:schemeClr val="tx1"/>
              </a:solidFill>
              <a:miter lim="800000"/>
              <a:headEnd/>
              <a:tailEnd/>
            </a:ln>
          </p:spPr>
          <p:txBody>
            <a:bodyPr wrap="none" anchor="ctr"/>
            <a:lstStyle/>
            <a:p>
              <a:pPr algn="ctr"/>
              <a:r>
                <a:rPr lang="en-US">
                  <a:latin typeface="Calibri"/>
                  <a:cs typeface="Calibri"/>
                </a:rPr>
                <a:t>sun</a:t>
              </a:r>
            </a:p>
          </p:txBody>
        </p:sp>
        <p:sp>
          <p:nvSpPr>
            <p:cNvPr id="28719" name="Rectangle 8"/>
            <p:cNvSpPr>
              <a:spLocks noChangeArrowheads="1"/>
            </p:cNvSpPr>
            <p:nvPr/>
          </p:nvSpPr>
          <p:spPr bwMode="auto">
            <a:xfrm>
              <a:off x="2057400" y="3946525"/>
              <a:ext cx="685800" cy="381000"/>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rain</a:t>
              </a:r>
            </a:p>
          </p:txBody>
        </p:sp>
        <p:sp>
          <p:nvSpPr>
            <p:cNvPr id="28720" name="Rectangle 9"/>
            <p:cNvSpPr>
              <a:spLocks noChangeArrowheads="1"/>
            </p:cNvSpPr>
            <p:nvPr/>
          </p:nvSpPr>
          <p:spPr bwMode="auto">
            <a:xfrm>
              <a:off x="3505200" y="3260725"/>
              <a:ext cx="685800" cy="381000"/>
            </a:xfrm>
            <a:prstGeom prst="rect">
              <a:avLst/>
            </a:prstGeom>
            <a:solidFill>
              <a:srgbClr val="FFCC00"/>
            </a:solidFill>
            <a:ln w="9525">
              <a:solidFill>
                <a:schemeClr val="tx1"/>
              </a:solidFill>
              <a:miter lim="800000"/>
              <a:headEnd/>
              <a:tailEnd/>
            </a:ln>
          </p:spPr>
          <p:txBody>
            <a:bodyPr wrap="none" anchor="ctr"/>
            <a:lstStyle/>
            <a:p>
              <a:pPr algn="ctr"/>
              <a:r>
                <a:rPr lang="en-US">
                  <a:latin typeface="Calibri"/>
                  <a:cs typeface="Calibri"/>
                </a:rPr>
                <a:t>sun</a:t>
              </a:r>
            </a:p>
          </p:txBody>
        </p:sp>
        <p:sp>
          <p:nvSpPr>
            <p:cNvPr id="28721" name="Rectangle 10"/>
            <p:cNvSpPr>
              <a:spLocks noChangeArrowheads="1"/>
            </p:cNvSpPr>
            <p:nvPr/>
          </p:nvSpPr>
          <p:spPr bwMode="auto">
            <a:xfrm>
              <a:off x="3505200" y="3946525"/>
              <a:ext cx="685800" cy="381000"/>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rain</a:t>
              </a:r>
            </a:p>
          </p:txBody>
        </p:sp>
        <p:cxnSp>
          <p:nvCxnSpPr>
            <p:cNvPr id="28722" name="AutoShape 15"/>
            <p:cNvCxnSpPr>
              <a:cxnSpLocks noChangeShapeType="1"/>
              <a:stCxn id="28718" idx="3"/>
              <a:endCxn id="28720" idx="1"/>
            </p:cNvCxnSpPr>
            <p:nvPr/>
          </p:nvCxnSpPr>
          <p:spPr bwMode="auto">
            <a:xfrm>
              <a:off x="2743200" y="3451225"/>
              <a:ext cx="762000"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723" name="AutoShape 16"/>
            <p:cNvCxnSpPr>
              <a:cxnSpLocks noChangeShapeType="1"/>
              <a:stCxn id="28718" idx="3"/>
              <a:endCxn id="28721" idx="1"/>
            </p:cNvCxnSpPr>
            <p:nvPr/>
          </p:nvCxnSpPr>
          <p:spPr bwMode="auto">
            <a:xfrm>
              <a:off x="2743200" y="3451225"/>
              <a:ext cx="762000" cy="6858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724" name="AutoShape 17"/>
            <p:cNvCxnSpPr>
              <a:cxnSpLocks noChangeShapeType="1"/>
              <a:stCxn id="28719" idx="3"/>
              <a:endCxn id="28720" idx="1"/>
            </p:cNvCxnSpPr>
            <p:nvPr/>
          </p:nvCxnSpPr>
          <p:spPr bwMode="auto">
            <a:xfrm flipV="1">
              <a:off x="2743200" y="3451225"/>
              <a:ext cx="762000" cy="6858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725" name="AutoShape 18"/>
            <p:cNvCxnSpPr>
              <a:cxnSpLocks noChangeShapeType="1"/>
              <a:stCxn id="28719" idx="3"/>
              <a:endCxn id="28721" idx="1"/>
            </p:cNvCxnSpPr>
            <p:nvPr/>
          </p:nvCxnSpPr>
          <p:spPr bwMode="auto">
            <a:xfrm>
              <a:off x="2743200" y="4137025"/>
              <a:ext cx="762000"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grpSp>
      <p:sp>
        <p:nvSpPr>
          <p:cNvPr id="28688" name="Text Box 12"/>
          <p:cNvSpPr txBox="1">
            <a:spLocks noChangeArrowheads="1"/>
          </p:cNvSpPr>
          <p:nvPr/>
        </p:nvSpPr>
        <p:spPr bwMode="auto">
          <a:xfrm>
            <a:off x="9829800" y="5181600"/>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0.1</a:t>
            </a:r>
          </a:p>
        </p:txBody>
      </p:sp>
      <p:sp>
        <p:nvSpPr>
          <p:cNvPr id="28689" name="Text Box 10"/>
          <p:cNvSpPr txBox="1">
            <a:spLocks noChangeArrowheads="1"/>
          </p:cNvSpPr>
          <p:nvPr/>
        </p:nvSpPr>
        <p:spPr bwMode="auto">
          <a:xfrm>
            <a:off x="9829800" y="4814887"/>
            <a:ext cx="5334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0.9</a:t>
            </a:r>
          </a:p>
        </p:txBody>
      </p:sp>
      <p:sp>
        <p:nvSpPr>
          <p:cNvPr id="28690" name="Text Box 10"/>
          <p:cNvSpPr txBox="1">
            <a:spLocks noChangeArrowheads="1"/>
          </p:cNvSpPr>
          <p:nvPr/>
        </p:nvSpPr>
        <p:spPr bwMode="auto">
          <a:xfrm>
            <a:off x="9829800" y="5943600"/>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0.7</a:t>
            </a:r>
          </a:p>
        </p:txBody>
      </p:sp>
      <p:sp>
        <p:nvSpPr>
          <p:cNvPr id="28691" name="Text Box 10"/>
          <p:cNvSpPr txBox="1">
            <a:spLocks noChangeArrowheads="1"/>
          </p:cNvSpPr>
          <p:nvPr/>
        </p:nvSpPr>
        <p:spPr bwMode="auto">
          <a:xfrm>
            <a:off x="9829800" y="5500687"/>
            <a:ext cx="5334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0.3</a:t>
            </a:r>
          </a:p>
        </p:txBody>
      </p:sp>
      <p:graphicFrame>
        <p:nvGraphicFramePr>
          <p:cNvPr id="29" name="Table 28"/>
          <p:cNvGraphicFramePr>
            <a:graphicFrameLocks noGrp="1"/>
          </p:cNvGraphicFramePr>
          <p:nvPr>
            <p:extLst>
              <p:ext uri="{D42A27DB-BD31-4B8C-83A1-F6EECF244321}">
                <p14:modId xmlns:p14="http://schemas.microsoft.com/office/powerpoint/2010/main" val="3275707149"/>
              </p:ext>
            </p:extLst>
          </p:nvPr>
        </p:nvGraphicFramePr>
        <p:xfrm>
          <a:off x="1219200" y="4495800"/>
          <a:ext cx="2220913" cy="1844675"/>
        </p:xfrm>
        <a:graphic>
          <a:graphicData uri="http://schemas.openxmlformats.org/drawingml/2006/table">
            <a:tbl>
              <a:tblPr firstRow="1" bandRow="1">
                <a:tableStyleId>{10A1B5D5-9B99-4C35-A422-299274C87663}</a:tableStyleId>
              </a:tblPr>
              <a:tblGrid>
                <a:gridCol w="563878">
                  <a:extLst>
                    <a:ext uri="{9D8B030D-6E8A-4147-A177-3AD203B41FA5}">
                      <a16:colId xmlns:a16="http://schemas.microsoft.com/office/drawing/2014/main" val="20000"/>
                    </a:ext>
                  </a:extLst>
                </a:gridCol>
                <a:gridCol w="563878">
                  <a:extLst>
                    <a:ext uri="{9D8B030D-6E8A-4147-A177-3AD203B41FA5}">
                      <a16:colId xmlns:a16="http://schemas.microsoft.com/office/drawing/2014/main" val="20001"/>
                    </a:ext>
                  </a:extLst>
                </a:gridCol>
                <a:gridCol w="1093157">
                  <a:extLst>
                    <a:ext uri="{9D8B030D-6E8A-4147-A177-3AD203B41FA5}">
                      <a16:colId xmlns:a16="http://schemas.microsoft.com/office/drawing/2014/main" val="20002"/>
                    </a:ext>
                  </a:extLst>
                </a:gridCol>
              </a:tblGrid>
              <a:tr h="381131">
                <a:tc>
                  <a:txBody>
                    <a:bodyPr/>
                    <a:lstStyle/>
                    <a:p>
                      <a:pPr algn="ctr"/>
                      <a:r>
                        <a:rPr lang="en-US" sz="1800" b="1" i="0" u="none" baseline="0" dirty="0">
                          <a:solidFill>
                            <a:schemeClr val="tx1"/>
                          </a:solidFill>
                          <a:latin typeface="Calibri"/>
                          <a:cs typeface="Calibri"/>
                        </a:rPr>
                        <a:t>X</a:t>
                      </a:r>
                      <a:r>
                        <a:rPr lang="en-US" sz="1800" b="1" i="0" u="none" baseline="-25000" dirty="0">
                          <a:solidFill>
                            <a:schemeClr val="tx1"/>
                          </a:solidFill>
                          <a:latin typeface="Calibri"/>
                          <a:cs typeface="Calibri"/>
                        </a:rPr>
                        <a:t>t</a:t>
                      </a:r>
                      <a:r>
                        <a:rPr lang="en-US" sz="1800" b="1" baseline="-25000" dirty="0">
                          <a:solidFill>
                            <a:schemeClr val="tx1"/>
                          </a:solidFill>
                          <a:latin typeface="Calibri"/>
                          <a:cs typeface="Calibri"/>
                        </a:rPr>
                        <a:t>-1</a:t>
                      </a: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1" i="0" u="none" baseline="0" dirty="0" err="1">
                          <a:solidFill>
                            <a:schemeClr val="tx1"/>
                          </a:solidFill>
                          <a:latin typeface="Calibri"/>
                          <a:cs typeface="Calibri"/>
                        </a:rPr>
                        <a:t>X</a:t>
                      </a:r>
                      <a:r>
                        <a:rPr lang="en-US" sz="1800" b="1" i="0" u="none" baseline="-25000" dirty="0" err="1">
                          <a:solidFill>
                            <a:schemeClr val="tx1"/>
                          </a:solidFill>
                          <a:latin typeface="Calibri"/>
                          <a:cs typeface="Calibri"/>
                        </a:rPr>
                        <a:t>t</a:t>
                      </a:r>
                      <a:endParaRPr lang="en-US" sz="1800" b="1" i="0" u="none" baseline="-25000" dirty="0">
                        <a:solidFill>
                          <a:schemeClr val="tx1"/>
                        </a:solidFill>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1" dirty="0">
                          <a:solidFill>
                            <a:schemeClr val="tx1"/>
                          </a:solidFill>
                          <a:latin typeface="Calibri"/>
                          <a:cs typeface="Calibri"/>
                        </a:rPr>
                        <a:t>P(</a:t>
                      </a:r>
                      <a:r>
                        <a:rPr lang="en-US" sz="1800" b="1" i="0" u="none" baseline="0" dirty="0">
                          <a:solidFill>
                            <a:schemeClr val="tx1"/>
                          </a:solidFill>
                          <a:latin typeface="Calibri"/>
                          <a:cs typeface="Calibri"/>
                        </a:rPr>
                        <a:t>X</a:t>
                      </a:r>
                      <a:r>
                        <a:rPr lang="en-US" sz="1800" b="1" i="0" u="none" baseline="-25000" dirty="0">
                          <a:solidFill>
                            <a:schemeClr val="tx1"/>
                          </a:solidFill>
                          <a:latin typeface="Calibri"/>
                          <a:cs typeface="Calibri"/>
                        </a:rPr>
                        <a:t>t</a:t>
                      </a:r>
                      <a:r>
                        <a:rPr lang="en-US" sz="1800" b="1" dirty="0">
                          <a:solidFill>
                            <a:schemeClr val="tx1"/>
                          </a:solidFill>
                          <a:latin typeface="Calibri"/>
                          <a:cs typeface="Calibri"/>
                        </a:rPr>
                        <a:t>|</a:t>
                      </a:r>
                      <a:r>
                        <a:rPr lang="en-US" sz="1800" b="1" i="0" u="none" baseline="0" dirty="0">
                          <a:solidFill>
                            <a:schemeClr val="tx1"/>
                          </a:solidFill>
                          <a:latin typeface="Calibri"/>
                          <a:cs typeface="Calibri"/>
                        </a:rPr>
                        <a:t>X</a:t>
                      </a:r>
                      <a:r>
                        <a:rPr lang="en-US" sz="1800" b="1" i="0" u="none" baseline="-25000" dirty="0">
                          <a:solidFill>
                            <a:schemeClr val="tx1"/>
                          </a:solidFill>
                          <a:latin typeface="Calibri"/>
                          <a:cs typeface="Calibri"/>
                        </a:rPr>
                        <a:t>t</a:t>
                      </a:r>
                      <a:r>
                        <a:rPr lang="en-US" sz="1800" b="1" baseline="-25000" dirty="0">
                          <a:solidFill>
                            <a:schemeClr val="tx1"/>
                          </a:solidFill>
                          <a:latin typeface="Calibri"/>
                          <a:cs typeface="Calibri"/>
                        </a:rPr>
                        <a:t>-1</a:t>
                      </a:r>
                      <a:r>
                        <a:rPr lang="en-US" sz="1800" b="1" dirty="0">
                          <a:solidFill>
                            <a:schemeClr val="tx1"/>
                          </a:solidFill>
                          <a:latin typeface="Calibri"/>
                          <a:cs typeface="Calibri"/>
                        </a:rPr>
                        <a:t>)</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latin typeface="Calibri"/>
                          <a:cs typeface="Calibri"/>
                        </a:rPr>
                        <a:t>sun</a:t>
                      </a: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sun</a:t>
                      </a: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0.9</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sun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0.1</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sun</a:t>
                      </a: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0.3</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latin typeface="Calibri"/>
                          <a:cs typeface="Calibri"/>
                        </a:rPr>
                        <a:t>0.7</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39" name="Rectangle 3"/>
          <p:cNvSpPr txBox="1">
            <a:spLocks noChangeArrowheads="1"/>
          </p:cNvSpPr>
          <p:nvPr/>
        </p:nvSpPr>
        <p:spPr bwMode="auto">
          <a:xfrm>
            <a:off x="457200" y="2819400"/>
            <a:ext cx="4724400" cy="16002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800" dirty="0">
                <a:ea typeface="ＭＳ Ｐゴシック" pitchFamily="34" charset="-128"/>
              </a:rPr>
              <a:t>Initial distribution: 1.0 sun</a:t>
            </a:r>
          </a:p>
          <a:p>
            <a:pPr lvl="2"/>
            <a:endParaRPr lang="en-US" dirty="0">
              <a:ea typeface="ＭＳ Ｐゴシック" pitchFamily="34" charset="-128"/>
            </a:endParaRPr>
          </a:p>
          <a:p>
            <a:r>
              <a:rPr lang="en-US" sz="2800" dirty="0">
                <a:ea typeface="ＭＳ Ｐゴシック" pitchFamily="34" charset="-128"/>
              </a:rPr>
              <a:t>CPT P(</a:t>
            </a:r>
            <a:r>
              <a:rPr lang="en-US" sz="2800" dirty="0" err="1">
                <a:ea typeface="ＭＳ Ｐゴシック" pitchFamily="34" charset="-128"/>
              </a:rPr>
              <a:t>X</a:t>
            </a:r>
            <a:r>
              <a:rPr lang="en-US" sz="2800" baseline="-25000" dirty="0" err="1">
                <a:ea typeface="ＭＳ Ｐゴシック" pitchFamily="34" charset="-128"/>
              </a:rPr>
              <a:t>t</a:t>
            </a:r>
            <a:r>
              <a:rPr lang="en-US" sz="2800" dirty="0">
                <a:ea typeface="ＭＳ Ｐゴシック" pitchFamily="34" charset="-128"/>
              </a:rPr>
              <a:t> | X</a:t>
            </a:r>
            <a:r>
              <a:rPr lang="en-US" sz="2800" baseline="-25000" dirty="0">
                <a:ea typeface="ＭＳ Ｐゴシック" pitchFamily="34" charset="-128"/>
              </a:rPr>
              <a:t>t-1</a:t>
            </a:r>
            <a:r>
              <a:rPr lang="en-US" sz="2800" dirty="0">
                <a:ea typeface="ＭＳ Ｐゴシック" pitchFamily="34" charset="-128"/>
              </a:rPr>
              <a:t>):</a:t>
            </a:r>
          </a:p>
          <a:p>
            <a:pPr lvl="1"/>
            <a:endParaRPr lang="en-US" sz="2400" dirty="0">
              <a:ea typeface="ＭＳ Ｐゴシック" pitchFamily="34" charset="-128"/>
            </a:endParaRPr>
          </a:p>
          <a:p>
            <a:pPr lvl="1"/>
            <a:endParaRPr lang="en-US" sz="2400" dirty="0">
              <a:ea typeface="ＭＳ Ｐゴシック" pitchFamily="34" charset="-128"/>
            </a:endParaRPr>
          </a:p>
          <a:p>
            <a:pPr lvl="1"/>
            <a:endParaRPr lang="en-US" sz="2400" dirty="0">
              <a:ea typeface="ＭＳ Ｐゴシック" pitchFamily="34" charset="-128"/>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1143000"/>
            <a:ext cx="5298851" cy="22669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8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7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67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67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67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67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68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68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68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68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68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868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68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68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69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6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animBg="1"/>
      <p:bldP spid="28676" grpId="0" animBg="1"/>
      <p:bldP spid="28681" grpId="0"/>
      <p:bldP spid="28682" grpId="0"/>
      <p:bldP spid="28683" grpId="0"/>
      <p:bldP spid="28684" grpId="0"/>
      <p:bldP spid="28685" grpId="0" animBg="1"/>
      <p:bldP spid="28688" grpId="0"/>
      <p:bldP spid="28689" grpId="0"/>
      <p:bldP spid="28690" grpId="0"/>
      <p:bldP spid="2869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Markov Chain: Weather</a:t>
            </a:r>
          </a:p>
        </p:txBody>
      </p:sp>
      <p:sp>
        <p:nvSpPr>
          <p:cNvPr id="3" name="Content Placeholder 2"/>
          <p:cNvSpPr>
            <a:spLocks noGrp="1"/>
          </p:cNvSpPr>
          <p:nvPr>
            <p:ph idx="1"/>
          </p:nvPr>
        </p:nvSpPr>
        <p:spPr/>
        <p:txBody>
          <a:bodyPr/>
          <a:lstStyle/>
          <a:p>
            <a:r>
              <a:rPr lang="en-US" dirty="0"/>
              <a:t>Initial distribution: 1.0 sun</a:t>
            </a:r>
          </a:p>
          <a:p>
            <a:endParaRPr lang="en-US" dirty="0"/>
          </a:p>
          <a:p>
            <a:endParaRPr lang="en-US" dirty="0"/>
          </a:p>
          <a:p>
            <a:endParaRPr lang="en-US" dirty="0"/>
          </a:p>
          <a:p>
            <a:r>
              <a:rPr lang="en-US" dirty="0"/>
              <a:t>What is the probability distribution after one step?</a:t>
            </a:r>
          </a:p>
        </p:txBody>
      </p:sp>
      <p:sp>
        <p:nvSpPr>
          <p:cNvPr id="5" name="Oval 4"/>
          <p:cNvSpPr>
            <a:spLocks noChangeArrowheads="1"/>
          </p:cNvSpPr>
          <p:nvPr/>
        </p:nvSpPr>
        <p:spPr bwMode="auto">
          <a:xfrm>
            <a:off x="7529513" y="1919288"/>
            <a:ext cx="609600" cy="609600"/>
          </a:xfrm>
          <a:prstGeom prst="ellipse">
            <a:avLst/>
          </a:prstGeom>
          <a:solidFill>
            <a:schemeClr val="accent1"/>
          </a:solidFill>
          <a:ln w="28575">
            <a:solidFill>
              <a:schemeClr val="tx1"/>
            </a:solidFill>
            <a:round/>
            <a:headEnd/>
            <a:tailEnd/>
          </a:ln>
        </p:spPr>
        <p:txBody>
          <a:bodyPr wrap="none" anchor="ctr"/>
          <a:lstStyle/>
          <a:p>
            <a:pPr algn="ctr"/>
            <a:r>
              <a:rPr lang="en-US" dirty="0">
                <a:latin typeface="Calibri"/>
                <a:cs typeface="Calibri"/>
              </a:rPr>
              <a:t>rain</a:t>
            </a:r>
          </a:p>
        </p:txBody>
      </p:sp>
      <p:sp>
        <p:nvSpPr>
          <p:cNvPr id="6" name="Oval 5"/>
          <p:cNvSpPr>
            <a:spLocks noChangeArrowheads="1"/>
          </p:cNvSpPr>
          <p:nvPr/>
        </p:nvSpPr>
        <p:spPr bwMode="auto">
          <a:xfrm>
            <a:off x="8977313" y="1919288"/>
            <a:ext cx="609600" cy="609600"/>
          </a:xfrm>
          <a:prstGeom prst="ellipse">
            <a:avLst/>
          </a:prstGeom>
          <a:solidFill>
            <a:srgbClr val="FFCC00"/>
          </a:solidFill>
          <a:ln w="28575">
            <a:solidFill>
              <a:schemeClr val="tx1"/>
            </a:solidFill>
            <a:round/>
            <a:headEnd/>
            <a:tailEnd/>
          </a:ln>
        </p:spPr>
        <p:txBody>
          <a:bodyPr wrap="none" anchor="ctr"/>
          <a:lstStyle/>
          <a:p>
            <a:pPr algn="ctr"/>
            <a:r>
              <a:rPr lang="en-US">
                <a:latin typeface="Calibri"/>
                <a:cs typeface="Calibri"/>
              </a:rPr>
              <a:t>sun</a:t>
            </a:r>
          </a:p>
        </p:txBody>
      </p:sp>
      <p:cxnSp>
        <p:nvCxnSpPr>
          <p:cNvPr id="7" name="AutoShape 6"/>
          <p:cNvCxnSpPr>
            <a:cxnSpLocks noChangeShapeType="1"/>
            <a:stCxn id="5" idx="0"/>
            <a:endCxn id="6" idx="0"/>
          </p:cNvCxnSpPr>
          <p:nvPr/>
        </p:nvCxnSpPr>
        <p:spPr bwMode="auto">
          <a:xfrm rot="5400000" flipV="1">
            <a:off x="8557419" y="1181894"/>
            <a:ext cx="1588" cy="1447800"/>
          </a:xfrm>
          <a:prstGeom prst="curvedConnector3">
            <a:avLst>
              <a:gd name="adj1" fmla="val -25800009"/>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8" name="AutoShape 7"/>
          <p:cNvCxnSpPr>
            <a:cxnSpLocks noChangeShapeType="1"/>
            <a:stCxn id="6" idx="4"/>
            <a:endCxn id="5" idx="4"/>
          </p:cNvCxnSpPr>
          <p:nvPr/>
        </p:nvCxnSpPr>
        <p:spPr bwMode="auto">
          <a:xfrm rot="5400000">
            <a:off x="8557419" y="1820069"/>
            <a:ext cx="1588" cy="1447800"/>
          </a:xfrm>
          <a:prstGeom prst="curvedConnector3">
            <a:avLst>
              <a:gd name="adj1" fmla="val 28800009"/>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9" name="AutoShape 8"/>
          <p:cNvCxnSpPr>
            <a:cxnSpLocks noChangeShapeType="1"/>
            <a:stCxn id="6" idx="7"/>
            <a:endCxn id="6" idx="6"/>
          </p:cNvCxnSpPr>
          <p:nvPr/>
        </p:nvCxnSpPr>
        <p:spPr bwMode="auto">
          <a:xfrm rot="5400000" flipV="1">
            <a:off x="9434513" y="2057400"/>
            <a:ext cx="230188" cy="103187"/>
          </a:xfrm>
          <a:prstGeom prst="curvedConnector4">
            <a:avLst>
              <a:gd name="adj1" fmla="val -212417"/>
              <a:gd name="adj2" fmla="val 472306"/>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0" name="AutoShape 9"/>
          <p:cNvCxnSpPr>
            <a:cxnSpLocks noChangeShapeType="1"/>
            <a:stCxn id="5" idx="3"/>
            <a:endCxn id="5" idx="2"/>
          </p:cNvCxnSpPr>
          <p:nvPr/>
        </p:nvCxnSpPr>
        <p:spPr bwMode="auto">
          <a:xfrm rot="16200000" flipV="1">
            <a:off x="7451725" y="2287588"/>
            <a:ext cx="230187" cy="103188"/>
          </a:xfrm>
          <a:prstGeom prst="curvedConnector4">
            <a:avLst>
              <a:gd name="adj1" fmla="val -249657"/>
              <a:gd name="adj2" fmla="val 478458"/>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11" name="Text Box 10"/>
          <p:cNvSpPr txBox="1">
            <a:spLocks noChangeArrowheads="1"/>
          </p:cNvSpPr>
          <p:nvPr/>
        </p:nvSpPr>
        <p:spPr bwMode="auto">
          <a:xfrm>
            <a:off x="9829800" y="1371600"/>
            <a:ext cx="5334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0.9</a:t>
            </a:r>
          </a:p>
        </p:txBody>
      </p:sp>
      <p:sp>
        <p:nvSpPr>
          <p:cNvPr id="12" name="Text Box 11"/>
          <p:cNvSpPr txBox="1">
            <a:spLocks noChangeArrowheads="1"/>
          </p:cNvSpPr>
          <p:nvPr/>
        </p:nvSpPr>
        <p:spPr bwMode="auto">
          <a:xfrm>
            <a:off x="7315200" y="2909888"/>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0.7</a:t>
            </a:r>
          </a:p>
        </p:txBody>
      </p:sp>
      <p:sp>
        <p:nvSpPr>
          <p:cNvPr id="13" name="Text Box 12"/>
          <p:cNvSpPr txBox="1">
            <a:spLocks noChangeArrowheads="1"/>
          </p:cNvSpPr>
          <p:nvPr/>
        </p:nvSpPr>
        <p:spPr bwMode="auto">
          <a:xfrm>
            <a:off x="8305800" y="1538288"/>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0.3</a:t>
            </a:r>
          </a:p>
        </p:txBody>
      </p:sp>
      <p:sp>
        <p:nvSpPr>
          <p:cNvPr id="14" name="Text Box 13"/>
          <p:cNvSpPr txBox="1">
            <a:spLocks noChangeArrowheads="1"/>
          </p:cNvSpPr>
          <p:nvPr/>
        </p:nvSpPr>
        <p:spPr bwMode="auto">
          <a:xfrm>
            <a:off x="8305800" y="3062288"/>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0.1</a:t>
            </a:r>
          </a:p>
        </p:txBody>
      </p:sp>
      <p:pic>
        <p:nvPicPr>
          <p:cNvPr id="16" name="Picture 15" descr="txp_fig"/>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1066800" y="4648200"/>
            <a:ext cx="8497887" cy="781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 name="Picture 21" descr="txp_fig.png"/>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bwMode="auto">
          <a:xfrm>
            <a:off x="3962400" y="6019800"/>
            <a:ext cx="3632200" cy="25515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3837708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r>
              <a:rPr lang="en-US">
                <a:ea typeface="ＭＳ Ｐゴシック" pitchFamily="34" charset="-128"/>
              </a:rPr>
              <a:t>Mini-Forward Algorithm</a:t>
            </a:r>
          </a:p>
        </p:txBody>
      </p:sp>
      <p:sp>
        <p:nvSpPr>
          <p:cNvPr id="29698" name="Rectangle 3"/>
          <p:cNvSpPr>
            <a:spLocks noGrp="1" noChangeArrowheads="1"/>
          </p:cNvSpPr>
          <p:nvPr>
            <p:ph idx="1"/>
          </p:nvPr>
        </p:nvSpPr>
        <p:spPr>
          <a:xfrm>
            <a:off x="457200" y="1600200"/>
            <a:ext cx="8458200" cy="4525963"/>
          </a:xfrm>
        </p:spPr>
        <p:txBody>
          <a:bodyPr/>
          <a:lstStyle/>
          <a:p>
            <a:r>
              <a:rPr lang="en-US" sz="2800" dirty="0">
                <a:ea typeface="ＭＳ Ｐゴシック" pitchFamily="34" charset="-128"/>
              </a:rPr>
              <a:t>Question: What’</a:t>
            </a:r>
            <a:r>
              <a:rPr lang="en-US" altLang="ja-JP" sz="2800" dirty="0">
                <a:ea typeface="ＭＳ Ｐゴシック" pitchFamily="34" charset="-128"/>
              </a:rPr>
              <a:t>s P(X) on some day t?</a:t>
            </a:r>
          </a:p>
        </p:txBody>
      </p:sp>
      <p:pic>
        <p:nvPicPr>
          <p:cNvPr id="10265" name="Picture 28" descr="txp_fig"/>
          <p:cNvPicPr>
            <a:picLocks noChangeAspect="1" noChangeArrowheads="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295400" y="4343400"/>
            <a:ext cx="2605087"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66" name="Line 29"/>
          <p:cNvSpPr>
            <a:spLocks noChangeShapeType="1"/>
          </p:cNvSpPr>
          <p:nvPr/>
        </p:nvSpPr>
        <p:spPr bwMode="auto">
          <a:xfrm flipH="1" flipV="1">
            <a:off x="4114800" y="6248400"/>
            <a:ext cx="10668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0267" name="Text Box 30"/>
          <p:cNvSpPr txBox="1">
            <a:spLocks noChangeArrowheads="1"/>
          </p:cNvSpPr>
          <p:nvPr/>
        </p:nvSpPr>
        <p:spPr bwMode="auto">
          <a:xfrm>
            <a:off x="5105400" y="6324600"/>
            <a:ext cx="24384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i="1" dirty="0">
                <a:solidFill>
                  <a:srgbClr val="000000"/>
                </a:solidFill>
              </a:rPr>
              <a:t>Forward simulation</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1" y="2514600"/>
            <a:ext cx="4480838" cy="2743199"/>
          </a:xfrm>
          <a:prstGeom prst="rect">
            <a:avLst/>
          </a:prstGeom>
        </p:spPr>
      </p:pic>
      <p:sp>
        <p:nvSpPr>
          <p:cNvPr id="29" name="Oval 4"/>
          <p:cNvSpPr>
            <a:spLocks noChangeArrowheads="1"/>
          </p:cNvSpPr>
          <p:nvPr/>
        </p:nvSpPr>
        <p:spPr bwMode="auto">
          <a:xfrm>
            <a:off x="5638800" y="2514600"/>
            <a:ext cx="533400"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30" name="Oval 5"/>
          <p:cNvSpPr>
            <a:spLocks noChangeArrowheads="1"/>
          </p:cNvSpPr>
          <p:nvPr/>
        </p:nvSpPr>
        <p:spPr bwMode="auto">
          <a:xfrm>
            <a:off x="24384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31" name="AutoShape 6"/>
          <p:cNvCxnSpPr>
            <a:cxnSpLocks noChangeShapeType="1"/>
            <a:stCxn id="32" idx="6"/>
            <a:endCxn id="30" idx="2"/>
          </p:cNvCxnSpPr>
          <p:nvPr/>
        </p:nvCxnSpPr>
        <p:spPr bwMode="auto">
          <a:xfrm>
            <a:off x="2071688" y="27813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2" name="Oval 7"/>
          <p:cNvSpPr>
            <a:spLocks noChangeArrowheads="1"/>
          </p:cNvSpPr>
          <p:nvPr/>
        </p:nvSpPr>
        <p:spPr bwMode="auto">
          <a:xfrm>
            <a:off x="15240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33" name="Oval 8"/>
          <p:cNvSpPr>
            <a:spLocks noChangeArrowheads="1"/>
          </p:cNvSpPr>
          <p:nvPr/>
        </p:nvSpPr>
        <p:spPr bwMode="auto">
          <a:xfrm>
            <a:off x="3352800" y="2514600"/>
            <a:ext cx="533400" cy="533400"/>
          </a:xfrm>
          <a:prstGeom prst="ellipse">
            <a:avLst/>
          </a:prstGeom>
          <a:noFill/>
          <a:ln w="28575">
            <a:solidFill>
              <a:schemeClr val="tx1"/>
            </a:solidFill>
            <a:round/>
            <a:headEnd/>
            <a:tailEnd/>
          </a:ln>
        </p:spPr>
        <p:txBody>
          <a:bodyPr wrap="none" anchor="ctr"/>
          <a:lstStyle/>
          <a:p>
            <a:pPr algn="ctr"/>
            <a:r>
              <a:rPr lang="en-US" sz="2400" i="1" dirty="0">
                <a:latin typeface="Times New Roman" pitchFamily="18" charset="0"/>
                <a:cs typeface="Times New Roman" pitchFamily="18" charset="0"/>
              </a:rPr>
              <a:t>X</a:t>
            </a:r>
            <a:r>
              <a:rPr lang="en-US" sz="2400" baseline="-25000" dirty="0">
                <a:latin typeface="Times New Roman" pitchFamily="18" charset="0"/>
                <a:cs typeface="Times New Roman" pitchFamily="18" charset="0"/>
              </a:rPr>
              <a:t>3</a:t>
            </a:r>
          </a:p>
        </p:txBody>
      </p:sp>
      <p:cxnSp>
        <p:nvCxnSpPr>
          <p:cNvPr id="34" name="AutoShape 9"/>
          <p:cNvCxnSpPr>
            <a:cxnSpLocks noChangeShapeType="1"/>
            <a:stCxn id="33" idx="6"/>
            <a:endCxn id="36" idx="2"/>
          </p:cNvCxnSpPr>
          <p:nvPr/>
        </p:nvCxnSpPr>
        <p:spPr bwMode="auto">
          <a:xfrm>
            <a:off x="3900488" y="27813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35" name="AutoShape 10"/>
          <p:cNvCxnSpPr>
            <a:cxnSpLocks noChangeShapeType="1"/>
            <a:stCxn id="30" idx="6"/>
            <a:endCxn id="33" idx="2"/>
          </p:cNvCxnSpPr>
          <p:nvPr/>
        </p:nvCxnSpPr>
        <p:spPr bwMode="auto">
          <a:xfrm>
            <a:off x="2986088" y="27813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6" name="Oval 11"/>
          <p:cNvSpPr>
            <a:spLocks noChangeArrowheads="1"/>
          </p:cNvSpPr>
          <p:nvPr/>
        </p:nvSpPr>
        <p:spPr bwMode="auto">
          <a:xfrm>
            <a:off x="42672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cxnSp>
        <p:nvCxnSpPr>
          <p:cNvPr id="37" name="AutoShape 12"/>
          <p:cNvCxnSpPr>
            <a:cxnSpLocks noChangeShapeType="1"/>
            <a:stCxn id="36" idx="6"/>
            <a:endCxn id="29" idx="2"/>
          </p:cNvCxnSpPr>
          <p:nvPr/>
        </p:nvCxnSpPr>
        <p:spPr bwMode="auto">
          <a:xfrm>
            <a:off x="4814888" y="2781300"/>
            <a:ext cx="809625"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pic>
        <p:nvPicPr>
          <p:cNvPr id="3" name="Picture 2"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1600" y="5029200"/>
            <a:ext cx="1282700" cy="382741"/>
          </a:xfrm>
          <a:prstGeom prst="rect">
            <a:avLst/>
          </a:prstGeom>
        </p:spPr>
      </p:pic>
      <p:pic>
        <p:nvPicPr>
          <p:cNvPr id="4" name="Picture 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9400" y="5029200"/>
            <a:ext cx="1905000" cy="643038"/>
          </a:xfrm>
          <a:prstGeom prst="rect">
            <a:avLst/>
          </a:prstGeom>
        </p:spPr>
      </p:pic>
      <p:pic>
        <p:nvPicPr>
          <p:cNvPr id="5" name="Picture 4"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38400" y="5791200"/>
            <a:ext cx="3583303" cy="685800"/>
          </a:xfrm>
          <a:prstGeom prst="rect">
            <a:avLst/>
          </a:prstGeom>
        </p:spPr>
      </p:pic>
    </p:spTree>
    <p:extLst>
      <p:ext uri="{BB962C8B-B14F-4D97-AF65-F5344CB8AC3E}">
        <p14:creationId xmlns:p14="http://schemas.microsoft.com/office/powerpoint/2010/main" val="8409934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026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a:xfrm>
            <a:off x="0" y="-38100"/>
            <a:ext cx="12192000" cy="1143000"/>
          </a:xfrm>
        </p:spPr>
        <p:txBody>
          <a:bodyPr/>
          <a:lstStyle/>
          <a:p>
            <a:r>
              <a:rPr lang="en-US" sz="4000" dirty="0">
                <a:ea typeface="ＭＳ Ｐゴシック" pitchFamily="34" charset="-128"/>
              </a:rPr>
              <a:t>Example Run of Mini-Forward Algorithm</a:t>
            </a:r>
          </a:p>
        </p:txBody>
      </p:sp>
      <p:sp>
        <p:nvSpPr>
          <p:cNvPr id="30722" name="Rectangle 3"/>
          <p:cNvSpPr>
            <a:spLocks noGrp="1" noChangeArrowheads="1"/>
          </p:cNvSpPr>
          <p:nvPr>
            <p:ph idx="1"/>
          </p:nvPr>
        </p:nvSpPr>
        <p:spPr>
          <a:xfrm>
            <a:off x="1219200" y="1219200"/>
            <a:ext cx="8229600" cy="4525963"/>
          </a:xfrm>
        </p:spPr>
        <p:txBody>
          <a:bodyPr/>
          <a:lstStyle/>
          <a:p>
            <a:pPr>
              <a:buFont typeface="Wingdings" charset="0"/>
              <a:buChar char="§"/>
              <a:defRPr/>
            </a:pPr>
            <a:r>
              <a:rPr lang="en-US" sz="2800" dirty="0"/>
              <a:t>From initial observation of sun</a:t>
            </a:r>
          </a:p>
          <a:p>
            <a:pPr lvl="1">
              <a:buFont typeface="Wingdings" charset="0"/>
              <a:buChar char="§"/>
              <a:defRPr/>
            </a:pPr>
            <a:endParaRPr lang="en-US" sz="2400" dirty="0"/>
          </a:p>
          <a:p>
            <a:pPr lvl="1">
              <a:buFont typeface="Wingdings" charset="0"/>
              <a:buChar char="§"/>
              <a:defRPr/>
            </a:pPr>
            <a:endParaRPr lang="en-US" sz="2400" dirty="0"/>
          </a:p>
          <a:p>
            <a:pPr marL="0" indent="0">
              <a:buFont typeface="Wingdings" charset="0"/>
              <a:buNone/>
              <a:defRPr/>
            </a:pPr>
            <a:r>
              <a:rPr lang="en-US" sz="2800" dirty="0"/>
              <a:t>	</a:t>
            </a:r>
          </a:p>
          <a:p>
            <a:pPr>
              <a:buFont typeface="Wingdings" charset="0"/>
              <a:buChar char="§"/>
              <a:defRPr/>
            </a:pPr>
            <a:r>
              <a:rPr lang="en-US" sz="2800" dirty="0"/>
              <a:t>From initial observation of rain</a:t>
            </a:r>
          </a:p>
          <a:p>
            <a:pPr>
              <a:buFont typeface="Wingdings" charset="0"/>
              <a:buChar char="§"/>
              <a:defRPr/>
            </a:pPr>
            <a:endParaRPr lang="en-US" sz="2800" dirty="0"/>
          </a:p>
          <a:p>
            <a:pPr>
              <a:buFont typeface="Wingdings" charset="0"/>
              <a:buChar char="§"/>
              <a:defRPr/>
            </a:pPr>
            <a:endParaRPr lang="en-US" sz="2800" dirty="0"/>
          </a:p>
          <a:p>
            <a:pPr lvl="4">
              <a:buFont typeface="Wingdings" charset="0"/>
              <a:buChar char="§"/>
              <a:defRPr/>
            </a:pPr>
            <a:endParaRPr lang="en-US" sz="1600" dirty="0"/>
          </a:p>
          <a:p>
            <a:pPr>
              <a:buFont typeface="Wingdings" charset="0"/>
              <a:buChar char="§"/>
              <a:defRPr/>
            </a:pPr>
            <a:r>
              <a:rPr lang="en-US" sz="2800" dirty="0"/>
              <a:t>From yet another initial distribution P(X</a:t>
            </a:r>
            <a:r>
              <a:rPr lang="en-US" sz="2800" baseline="-25000" dirty="0"/>
              <a:t>1</a:t>
            </a:r>
            <a:r>
              <a:rPr lang="en-US" sz="2800" dirty="0"/>
              <a:t>):</a:t>
            </a:r>
          </a:p>
        </p:txBody>
      </p:sp>
      <p:pic>
        <p:nvPicPr>
          <p:cNvPr id="30723" name="Picture 4" descr="txp_fig"/>
          <p:cNvPicPr>
            <a:picLocks noChangeAspect="1" noChangeArrowheads="1"/>
          </p:cNvPicPr>
          <p:nvPr>
            <p:custDataLst>
              <p:tags r:id="rId1"/>
            </p:custDataLst>
          </p:nvPr>
        </p:nvPicPr>
        <p:blipFill>
          <a:blip r:embed="rId14">
            <a:extLst>
              <a:ext uri="{28A0092B-C50C-407E-A947-70E740481C1C}">
                <a14:useLocalDpi xmlns:a14="http://schemas.microsoft.com/office/drawing/2010/main" val="0"/>
              </a:ext>
            </a:extLst>
          </a:blip>
          <a:srcRect/>
          <a:stretch>
            <a:fillRect/>
          </a:stretch>
        </p:blipFill>
        <p:spPr bwMode="auto">
          <a:xfrm>
            <a:off x="1681571" y="1795463"/>
            <a:ext cx="1050925" cy="795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txp_fig.png"/>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bwMode="auto">
          <a:xfrm>
            <a:off x="8598716" y="1792287"/>
            <a:ext cx="1231084" cy="795701"/>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25" name="AutoShape 8"/>
          <p:cNvSpPr>
            <a:spLocks noChangeArrowheads="1"/>
          </p:cNvSpPr>
          <p:nvPr/>
        </p:nvSpPr>
        <p:spPr bwMode="auto">
          <a:xfrm>
            <a:off x="7625171" y="2024063"/>
            <a:ext cx="914400" cy="304800"/>
          </a:xfrm>
          <a:prstGeom prst="rightArrow">
            <a:avLst>
              <a:gd name="adj1" fmla="val 50000"/>
              <a:gd name="adj2" fmla="val 75000"/>
            </a:avLst>
          </a:prstGeom>
          <a:solidFill>
            <a:schemeClr val="bg2"/>
          </a:solidFill>
          <a:ln w="9525">
            <a:solidFill>
              <a:schemeClr val="tx1"/>
            </a:solidFill>
            <a:miter lim="800000"/>
            <a:headEnd/>
            <a:tailEnd/>
          </a:ln>
        </p:spPr>
        <p:txBody>
          <a:bodyPr wrap="none" anchor="ctr"/>
          <a:lstStyle/>
          <a:p>
            <a:endParaRPr lang="en-US"/>
          </a:p>
        </p:txBody>
      </p:sp>
      <p:sp>
        <p:nvSpPr>
          <p:cNvPr id="30726" name="Text Box 9"/>
          <p:cNvSpPr txBox="1">
            <a:spLocks noChangeArrowheads="1"/>
          </p:cNvSpPr>
          <p:nvPr/>
        </p:nvSpPr>
        <p:spPr bwMode="auto">
          <a:xfrm>
            <a:off x="1757771" y="2589213"/>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1</a:t>
            </a:r>
            <a:r>
              <a:rPr lang="en-US">
                <a:latin typeface="Times New Roman" pitchFamily="18" charset="0"/>
                <a:cs typeface="Times New Roman" pitchFamily="18" charset="0"/>
              </a:rPr>
              <a:t>)</a:t>
            </a:r>
          </a:p>
        </p:txBody>
      </p:sp>
      <p:sp>
        <p:nvSpPr>
          <p:cNvPr id="30727" name="Text Box 10"/>
          <p:cNvSpPr txBox="1">
            <a:spLocks noChangeArrowheads="1"/>
          </p:cNvSpPr>
          <p:nvPr/>
        </p:nvSpPr>
        <p:spPr bwMode="auto">
          <a:xfrm>
            <a:off x="3205571" y="2589213"/>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2</a:t>
            </a:r>
            <a:r>
              <a:rPr lang="en-US">
                <a:latin typeface="Times New Roman" pitchFamily="18" charset="0"/>
                <a:cs typeface="Times New Roman" pitchFamily="18" charset="0"/>
              </a:rPr>
              <a:t>)</a:t>
            </a:r>
          </a:p>
        </p:txBody>
      </p:sp>
      <p:pic>
        <p:nvPicPr>
          <p:cNvPr id="6" name="Picture 5" descr="txp_fig.png"/>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bwMode="auto">
          <a:xfrm>
            <a:off x="3129371" y="1792287"/>
            <a:ext cx="1050925" cy="79570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7" name="Picture 6" descr="txp_fig.png"/>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bwMode="auto">
          <a:xfrm>
            <a:off x="4577171" y="1792287"/>
            <a:ext cx="1230312" cy="79520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30" name="Text Box 11"/>
          <p:cNvSpPr txBox="1">
            <a:spLocks noChangeArrowheads="1"/>
          </p:cNvSpPr>
          <p:nvPr/>
        </p:nvSpPr>
        <p:spPr bwMode="auto">
          <a:xfrm>
            <a:off x="4805771" y="2589213"/>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3</a:t>
            </a:r>
            <a:r>
              <a:rPr lang="en-US">
                <a:latin typeface="Times New Roman" pitchFamily="18" charset="0"/>
                <a:cs typeface="Times New Roman" pitchFamily="18" charset="0"/>
              </a:rPr>
              <a:t>)</a:t>
            </a:r>
          </a:p>
        </p:txBody>
      </p:sp>
      <p:sp>
        <p:nvSpPr>
          <p:cNvPr id="30731" name="Text Box 12"/>
          <p:cNvSpPr txBox="1">
            <a:spLocks noChangeArrowheads="1"/>
          </p:cNvSpPr>
          <p:nvPr/>
        </p:nvSpPr>
        <p:spPr bwMode="auto">
          <a:xfrm>
            <a:off x="8768171" y="2589213"/>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sym typeface="Symbol" pitchFamily="18" charset="2"/>
              </a:rPr>
              <a:t></a:t>
            </a:r>
            <a:r>
              <a:rPr lang="en-US">
                <a:latin typeface="Times New Roman" pitchFamily="18" charset="0"/>
                <a:cs typeface="Times New Roman" pitchFamily="18" charset="0"/>
              </a:rPr>
              <a:t>)</a:t>
            </a:r>
          </a:p>
        </p:txBody>
      </p:sp>
      <p:pic>
        <p:nvPicPr>
          <p:cNvPr id="8" name="Picture 7" descr="txp_fig.png"/>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bwMode="auto">
          <a:xfrm>
            <a:off x="6061232" y="1792287"/>
            <a:ext cx="1440365" cy="79520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34" name="Text Box 11"/>
          <p:cNvSpPr txBox="1">
            <a:spLocks noChangeArrowheads="1"/>
          </p:cNvSpPr>
          <p:nvPr/>
        </p:nvSpPr>
        <p:spPr bwMode="auto">
          <a:xfrm>
            <a:off x="6405971" y="2586038"/>
            <a:ext cx="914400"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4</a:t>
            </a:r>
            <a:r>
              <a:rPr lang="en-US">
                <a:latin typeface="Times New Roman" pitchFamily="18" charset="0"/>
                <a:cs typeface="Times New Roman" pitchFamily="18" charset="0"/>
              </a:rPr>
              <a:t>)</a:t>
            </a:r>
          </a:p>
        </p:txBody>
      </p:sp>
      <p:pic>
        <p:nvPicPr>
          <p:cNvPr id="10" name="Picture 9" descr="txp_fig.png"/>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bwMode="auto">
          <a:xfrm>
            <a:off x="1681571" y="3736975"/>
            <a:ext cx="1050925" cy="79570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1" name="Picture 10" descr="txp_fig.png"/>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bwMode="auto">
          <a:xfrm>
            <a:off x="3129371" y="3733800"/>
            <a:ext cx="1050925" cy="79570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2" name="Picture 11" descr="txp_fig.png"/>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bwMode="auto">
          <a:xfrm>
            <a:off x="4577171" y="3733800"/>
            <a:ext cx="1230312" cy="79520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4" name="Picture 13" descr="txp_fig.png"/>
          <p:cNvPicPr>
            <a:picLocks noChangeAspect="1"/>
          </p:cNvPicPr>
          <p:nvPr>
            <p:custDataLst>
              <p:tags r:id="rId9"/>
            </p:custDataLst>
          </p:nvPr>
        </p:nvPicPr>
        <p:blipFill>
          <a:blip r:embed="rId15" cstate="print">
            <a:extLst>
              <a:ext uri="{28A0092B-C50C-407E-A947-70E740481C1C}">
                <a14:useLocalDpi xmlns:a14="http://schemas.microsoft.com/office/drawing/2010/main" val="0"/>
              </a:ext>
            </a:extLst>
          </a:blip>
          <a:stretch>
            <a:fillRect/>
          </a:stretch>
        </p:blipFill>
        <p:spPr bwMode="auto">
          <a:xfrm>
            <a:off x="8598716" y="3733800"/>
            <a:ext cx="1231084" cy="795701"/>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39" name="AutoShape 8"/>
          <p:cNvSpPr>
            <a:spLocks noChangeArrowheads="1"/>
          </p:cNvSpPr>
          <p:nvPr/>
        </p:nvSpPr>
        <p:spPr bwMode="auto">
          <a:xfrm>
            <a:off x="7625171" y="3965575"/>
            <a:ext cx="914400" cy="304800"/>
          </a:xfrm>
          <a:prstGeom prst="rightArrow">
            <a:avLst>
              <a:gd name="adj1" fmla="val 50000"/>
              <a:gd name="adj2" fmla="val 75000"/>
            </a:avLst>
          </a:prstGeom>
          <a:solidFill>
            <a:schemeClr val="bg2"/>
          </a:solidFill>
          <a:ln w="9525">
            <a:solidFill>
              <a:schemeClr val="tx1"/>
            </a:solidFill>
            <a:miter lim="800000"/>
            <a:headEnd/>
            <a:tailEnd/>
          </a:ln>
        </p:spPr>
        <p:txBody>
          <a:bodyPr wrap="none" anchor="ctr"/>
          <a:lstStyle/>
          <a:p>
            <a:endParaRPr lang="en-US"/>
          </a:p>
        </p:txBody>
      </p:sp>
      <p:sp>
        <p:nvSpPr>
          <p:cNvPr id="30740" name="Text Box 9"/>
          <p:cNvSpPr txBox="1">
            <a:spLocks noChangeArrowheads="1"/>
          </p:cNvSpPr>
          <p:nvPr/>
        </p:nvSpPr>
        <p:spPr bwMode="auto">
          <a:xfrm>
            <a:off x="1757771" y="44227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1</a:t>
            </a:r>
            <a:r>
              <a:rPr lang="en-US">
                <a:latin typeface="Times New Roman" pitchFamily="18" charset="0"/>
                <a:cs typeface="Times New Roman" pitchFamily="18" charset="0"/>
              </a:rPr>
              <a:t>)</a:t>
            </a:r>
          </a:p>
        </p:txBody>
      </p:sp>
      <p:sp>
        <p:nvSpPr>
          <p:cNvPr id="30741" name="Text Box 10"/>
          <p:cNvSpPr txBox="1">
            <a:spLocks noChangeArrowheads="1"/>
          </p:cNvSpPr>
          <p:nvPr/>
        </p:nvSpPr>
        <p:spPr bwMode="auto">
          <a:xfrm>
            <a:off x="3205571" y="44227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2</a:t>
            </a:r>
            <a:r>
              <a:rPr lang="en-US">
                <a:latin typeface="Times New Roman" pitchFamily="18" charset="0"/>
                <a:cs typeface="Times New Roman" pitchFamily="18" charset="0"/>
              </a:rPr>
              <a:t>)</a:t>
            </a:r>
          </a:p>
        </p:txBody>
      </p:sp>
      <p:sp>
        <p:nvSpPr>
          <p:cNvPr id="30742" name="Text Box 11"/>
          <p:cNvSpPr txBox="1">
            <a:spLocks noChangeArrowheads="1"/>
          </p:cNvSpPr>
          <p:nvPr/>
        </p:nvSpPr>
        <p:spPr bwMode="auto">
          <a:xfrm>
            <a:off x="4805771" y="44227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3</a:t>
            </a:r>
            <a:r>
              <a:rPr lang="en-US">
                <a:latin typeface="Times New Roman" pitchFamily="18" charset="0"/>
                <a:cs typeface="Times New Roman" pitchFamily="18" charset="0"/>
              </a:rPr>
              <a:t>)</a:t>
            </a:r>
          </a:p>
        </p:txBody>
      </p:sp>
      <p:sp>
        <p:nvSpPr>
          <p:cNvPr id="30743" name="Text Box 12"/>
          <p:cNvSpPr txBox="1">
            <a:spLocks noChangeArrowheads="1"/>
          </p:cNvSpPr>
          <p:nvPr/>
        </p:nvSpPr>
        <p:spPr bwMode="auto">
          <a:xfrm>
            <a:off x="8768171" y="44227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sym typeface="Symbol" pitchFamily="18" charset="2"/>
              </a:rPr>
              <a:t></a:t>
            </a:r>
            <a:r>
              <a:rPr lang="en-US">
                <a:latin typeface="Times New Roman" pitchFamily="18" charset="0"/>
                <a:cs typeface="Times New Roman" pitchFamily="18" charset="0"/>
              </a:rPr>
              <a:t>)</a:t>
            </a:r>
          </a:p>
        </p:txBody>
      </p:sp>
      <p:pic>
        <p:nvPicPr>
          <p:cNvPr id="13" name="Picture 12" descr="txp_fig.png"/>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bwMode="auto">
          <a:xfrm>
            <a:off x="6061232" y="3733800"/>
            <a:ext cx="1440365" cy="79520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45" name="Text Box 11"/>
          <p:cNvSpPr txBox="1">
            <a:spLocks noChangeArrowheads="1"/>
          </p:cNvSpPr>
          <p:nvPr/>
        </p:nvSpPr>
        <p:spPr bwMode="auto">
          <a:xfrm>
            <a:off x="6405971" y="4419600"/>
            <a:ext cx="91440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4</a:t>
            </a:r>
            <a:r>
              <a:rPr lang="en-US">
                <a:latin typeface="Times New Roman" pitchFamily="18" charset="0"/>
                <a:cs typeface="Times New Roman" pitchFamily="18" charset="0"/>
              </a:rPr>
              <a:t>)</a:t>
            </a:r>
          </a:p>
        </p:txBody>
      </p:sp>
      <p:pic>
        <p:nvPicPr>
          <p:cNvPr id="15" name="Picture 14" descr="txp_fig.png"/>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bwMode="auto">
          <a:xfrm>
            <a:off x="1622652" y="5565775"/>
            <a:ext cx="1321163" cy="79570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50" name="Picture 49" descr="txp_fig.png"/>
          <p:cNvPicPr>
            <a:picLocks noChangeAspect="1"/>
          </p:cNvPicPr>
          <p:nvPr>
            <p:custDataLst>
              <p:tags r:id="rId12"/>
            </p:custDataLst>
          </p:nvPr>
        </p:nvPicPr>
        <p:blipFill>
          <a:blip r:embed="rId15" cstate="print">
            <a:extLst>
              <a:ext uri="{28A0092B-C50C-407E-A947-70E740481C1C}">
                <a14:useLocalDpi xmlns:a14="http://schemas.microsoft.com/office/drawing/2010/main" val="0"/>
              </a:ext>
            </a:extLst>
          </a:blip>
          <a:stretch>
            <a:fillRect/>
          </a:stretch>
        </p:blipFill>
        <p:spPr bwMode="auto">
          <a:xfrm>
            <a:off x="8674916" y="5562600"/>
            <a:ext cx="1231084" cy="795701"/>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48" name="Text Box 9"/>
          <p:cNvSpPr txBox="1">
            <a:spLocks noChangeArrowheads="1"/>
          </p:cNvSpPr>
          <p:nvPr/>
        </p:nvSpPr>
        <p:spPr bwMode="auto">
          <a:xfrm>
            <a:off x="1833971" y="62515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1</a:t>
            </a:r>
            <a:r>
              <a:rPr lang="en-US">
                <a:latin typeface="Times New Roman" pitchFamily="18" charset="0"/>
                <a:cs typeface="Times New Roman" pitchFamily="18" charset="0"/>
              </a:rPr>
              <a:t>)</a:t>
            </a:r>
          </a:p>
        </p:txBody>
      </p:sp>
      <p:sp>
        <p:nvSpPr>
          <p:cNvPr id="30749" name="Text Box 12"/>
          <p:cNvSpPr txBox="1">
            <a:spLocks noChangeArrowheads="1"/>
          </p:cNvSpPr>
          <p:nvPr/>
        </p:nvSpPr>
        <p:spPr bwMode="auto">
          <a:xfrm>
            <a:off x="8844371" y="62515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sym typeface="Symbol" pitchFamily="18" charset="2"/>
              </a:rPr>
              <a:t></a:t>
            </a:r>
            <a:r>
              <a:rPr lang="en-US">
                <a:latin typeface="Times New Roman" pitchFamily="18" charset="0"/>
                <a:cs typeface="Times New Roman" pitchFamily="18" charset="0"/>
              </a:rPr>
              <a:t>)</a:t>
            </a:r>
          </a:p>
        </p:txBody>
      </p:sp>
      <p:sp>
        <p:nvSpPr>
          <p:cNvPr id="30750" name="AutoShape 8"/>
          <p:cNvSpPr>
            <a:spLocks noChangeArrowheads="1"/>
          </p:cNvSpPr>
          <p:nvPr/>
        </p:nvSpPr>
        <p:spPr bwMode="auto">
          <a:xfrm>
            <a:off x="7625171" y="5794375"/>
            <a:ext cx="914400" cy="304800"/>
          </a:xfrm>
          <a:prstGeom prst="rightArrow">
            <a:avLst>
              <a:gd name="adj1" fmla="val 50000"/>
              <a:gd name="adj2" fmla="val 75000"/>
            </a:avLst>
          </a:prstGeom>
          <a:solidFill>
            <a:schemeClr val="bg2"/>
          </a:solidFill>
          <a:ln w="9525">
            <a:solidFill>
              <a:schemeClr val="tx1"/>
            </a:solidFill>
            <a:miter lim="800000"/>
            <a:headEnd/>
            <a:tailEnd/>
          </a:ln>
        </p:spPr>
        <p:txBody>
          <a:bodyPr wrap="none" anchor="ctr"/>
          <a:lstStyle/>
          <a:p>
            <a:endParaRPr lang="en-US"/>
          </a:p>
        </p:txBody>
      </p:sp>
      <p:sp>
        <p:nvSpPr>
          <p:cNvPr id="30751" name="TextBox 15"/>
          <p:cNvSpPr txBox="1">
            <a:spLocks noChangeArrowheads="1"/>
          </p:cNvSpPr>
          <p:nvPr/>
        </p:nvSpPr>
        <p:spPr bwMode="auto">
          <a:xfrm>
            <a:off x="4119971" y="5870575"/>
            <a:ext cx="4159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t>…</a:t>
            </a:r>
          </a:p>
        </p:txBody>
      </p:sp>
      <p:sp>
        <p:nvSpPr>
          <p:cNvPr id="2" name="TextBox 1"/>
          <p:cNvSpPr txBox="1"/>
          <p:nvPr/>
        </p:nvSpPr>
        <p:spPr>
          <a:xfrm>
            <a:off x="10337800" y="6477000"/>
            <a:ext cx="1942396" cy="369332"/>
          </a:xfrm>
          <a:prstGeom prst="rect">
            <a:avLst/>
          </a:prstGeom>
          <a:noFill/>
        </p:spPr>
        <p:txBody>
          <a:bodyPr wrap="none" rtlCol="0">
            <a:spAutoFit/>
          </a:bodyPr>
          <a:lstStyle/>
          <a:p>
            <a:r>
              <a:rPr lang="en-US" dirty="0">
                <a:solidFill>
                  <a:srgbClr val="FF0000"/>
                </a:solidFill>
                <a:latin typeface="Calibri"/>
                <a:cs typeface="Calibri"/>
              </a:rPr>
              <a:t>[Demo: L13D1,2,3]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7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7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7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7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722">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7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74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7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7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073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074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0722">
                                            <p:txEl>
                                              <p:pRg st="8" end="8"/>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074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07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075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07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5" grpId="0" animBg="1"/>
      <p:bldP spid="30727" grpId="0"/>
      <p:bldP spid="30730" grpId="0"/>
      <p:bldP spid="30731" grpId="0"/>
      <p:bldP spid="30734" grpId="0"/>
      <p:bldP spid="30739" grpId="0" animBg="1"/>
      <p:bldP spid="30740" grpId="0"/>
      <p:bldP spid="30741" grpId="0"/>
      <p:bldP spid="30742" grpId="0"/>
      <p:bldP spid="30743" grpId="0"/>
      <p:bldP spid="30745" grpId="0"/>
      <p:bldP spid="30748" grpId="0"/>
      <p:bldP spid="30749" grpId="0"/>
      <p:bldP spid="30750" grpId="0" animBg="1"/>
      <p:bldP spid="3075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Ghostbusters Circular Dynamics</a:t>
            </a:r>
          </a:p>
        </p:txBody>
      </p:sp>
      <p:pic>
        <p:nvPicPr>
          <p:cNvPr id="3" name="Ghostbusters -- Circular Dynamics -- Markov Model, Stationary.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89760" y="1143000"/>
            <a:ext cx="8412480" cy="5257800"/>
          </a:xfrm>
          <a:prstGeom prst="rect">
            <a:avLst/>
          </a:prstGeom>
        </p:spPr>
      </p:pic>
    </p:spTree>
    <p:extLst>
      <p:ext uri="{BB962C8B-B14F-4D97-AF65-F5344CB8AC3E}">
        <p14:creationId xmlns:p14="http://schemas.microsoft.com/office/powerpoint/2010/main" val="24604736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Ghostbusters Whirlpool Dynamics</a:t>
            </a:r>
          </a:p>
        </p:txBody>
      </p:sp>
      <p:pic>
        <p:nvPicPr>
          <p:cNvPr id="3" name="Ghostbusters -- Whirlpool (Center) Dynamics -- Markov Model, Stationary.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5000" y="1143000"/>
            <a:ext cx="8382000" cy="5238750"/>
          </a:xfrm>
          <a:prstGeom prst="rect">
            <a:avLst/>
          </a:prstGeom>
        </p:spPr>
      </p:pic>
    </p:spTree>
    <p:extLst>
      <p:ext uri="{BB962C8B-B14F-4D97-AF65-F5344CB8AC3E}">
        <p14:creationId xmlns:p14="http://schemas.microsoft.com/office/powerpoint/2010/main" val="24604736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5867400" y="1600201"/>
            <a:ext cx="6019800" cy="25146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90000"/>
              </a:lnSpc>
            </a:pPr>
            <a:r>
              <a:rPr lang="en-US" sz="2800" dirty="0">
                <a:ea typeface="ＭＳ Ｐゴシック" pitchFamily="34" charset="-128"/>
              </a:rPr>
              <a:t>Stationary distribution:</a:t>
            </a:r>
          </a:p>
          <a:p>
            <a:pPr lvl="1">
              <a:lnSpc>
                <a:spcPct val="90000"/>
              </a:lnSpc>
            </a:pPr>
            <a:r>
              <a:rPr lang="en-US" sz="2400" dirty="0">
                <a:ea typeface="ＭＳ Ｐゴシック" pitchFamily="34" charset="-128"/>
              </a:rPr>
              <a:t>The distribution we end up with is called the </a:t>
            </a:r>
            <a:r>
              <a:rPr lang="en-US" sz="2400" dirty="0">
                <a:solidFill>
                  <a:srgbClr val="CC0000"/>
                </a:solidFill>
                <a:ea typeface="ＭＳ Ｐゴシック" pitchFamily="34" charset="-128"/>
              </a:rPr>
              <a:t>stationary distribution </a:t>
            </a:r>
            <a:r>
              <a:rPr lang="en-US" sz="2400" dirty="0">
                <a:solidFill>
                  <a:srgbClr val="CC0000"/>
                </a:solidFill>
              </a:rPr>
              <a:t>  </a:t>
            </a:r>
            <a:r>
              <a:rPr lang="en-US" sz="2400" baseline="-25000" dirty="0">
                <a:solidFill>
                  <a:srgbClr val="CC0000"/>
                </a:solidFill>
                <a:latin typeface="cmsy10" pitchFamily="34" charset="0"/>
                <a:ea typeface="ＭＳ Ｐゴシック" pitchFamily="34" charset="-128"/>
              </a:rPr>
              <a:t>        </a:t>
            </a:r>
            <a:r>
              <a:rPr lang="en-US" sz="2400" dirty="0">
                <a:ea typeface="ＭＳ Ｐゴシック" pitchFamily="34" charset="-128"/>
              </a:rPr>
              <a:t>of the chain</a:t>
            </a:r>
          </a:p>
          <a:p>
            <a:pPr lvl="1">
              <a:lnSpc>
                <a:spcPct val="90000"/>
              </a:lnSpc>
            </a:pPr>
            <a:r>
              <a:rPr lang="en-US" sz="2400" dirty="0">
                <a:ea typeface="ＭＳ Ｐゴシック" pitchFamily="34" charset="-128"/>
              </a:rPr>
              <a:t>It satisfies</a:t>
            </a:r>
          </a:p>
          <a:p>
            <a:pPr lvl="3">
              <a:lnSpc>
                <a:spcPct val="90000"/>
              </a:lnSpc>
            </a:pPr>
            <a:endParaRPr lang="en-US" sz="1600" dirty="0">
              <a:ea typeface="ＭＳ Ｐゴシック" pitchFamily="34" charset="-128"/>
            </a:endParaRPr>
          </a:p>
          <a:p>
            <a:pPr>
              <a:lnSpc>
                <a:spcPct val="90000"/>
              </a:lnSpc>
            </a:pPr>
            <a:endParaRPr lang="en-US" sz="2800" dirty="0">
              <a:ea typeface="ＭＳ Ｐゴシック" pitchFamily="34" charset="-128"/>
            </a:endParaRPr>
          </a:p>
          <a:p>
            <a:pPr>
              <a:lnSpc>
                <a:spcPct val="90000"/>
              </a:lnSpc>
            </a:pPr>
            <a:endParaRPr lang="en-US" sz="28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endParaRPr lang="en-US" sz="2400" dirty="0">
              <a:ea typeface="ＭＳ Ｐゴシック" pitchFamily="34" charset="-128"/>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792" y="4051096"/>
            <a:ext cx="10971607" cy="2806902"/>
          </a:xfrm>
          <a:prstGeom prst="rect">
            <a:avLst/>
          </a:prstGeom>
        </p:spPr>
      </p:pic>
      <p:sp>
        <p:nvSpPr>
          <p:cNvPr id="31745" name="Rectangle 2"/>
          <p:cNvSpPr>
            <a:spLocks noGrp="1" noChangeArrowheads="1"/>
          </p:cNvSpPr>
          <p:nvPr>
            <p:ph type="title"/>
          </p:nvPr>
        </p:nvSpPr>
        <p:spPr/>
        <p:txBody>
          <a:bodyPr/>
          <a:lstStyle/>
          <a:p>
            <a:r>
              <a:rPr lang="en-US">
                <a:ea typeface="ＭＳ Ｐゴシック" pitchFamily="34" charset="-128"/>
              </a:rPr>
              <a:t>Stationary Distributions</a:t>
            </a:r>
          </a:p>
        </p:txBody>
      </p:sp>
      <p:sp>
        <p:nvSpPr>
          <p:cNvPr id="31746" name="Rectangle 3"/>
          <p:cNvSpPr>
            <a:spLocks noGrp="1" noChangeArrowheads="1"/>
          </p:cNvSpPr>
          <p:nvPr>
            <p:ph idx="1"/>
          </p:nvPr>
        </p:nvSpPr>
        <p:spPr>
          <a:xfrm>
            <a:off x="228600" y="1600201"/>
            <a:ext cx="5715000" cy="2362200"/>
          </a:xfrm>
        </p:spPr>
        <p:txBody>
          <a:bodyPr/>
          <a:lstStyle/>
          <a:p>
            <a:pPr>
              <a:lnSpc>
                <a:spcPct val="90000"/>
              </a:lnSpc>
            </a:pPr>
            <a:r>
              <a:rPr lang="en-US" sz="2800" dirty="0">
                <a:ea typeface="ＭＳ Ｐゴシック" pitchFamily="34" charset="-128"/>
              </a:rPr>
              <a:t>For most chains:</a:t>
            </a:r>
          </a:p>
          <a:p>
            <a:pPr lvl="1">
              <a:lnSpc>
                <a:spcPct val="90000"/>
              </a:lnSpc>
            </a:pPr>
            <a:r>
              <a:rPr lang="en-US" sz="2400" dirty="0">
                <a:ea typeface="ＭＳ Ｐゴシック" pitchFamily="34" charset="-128"/>
              </a:rPr>
              <a:t>Influence of the initial distribution gets less and less over time.</a:t>
            </a:r>
          </a:p>
          <a:p>
            <a:pPr lvl="1">
              <a:lnSpc>
                <a:spcPct val="90000"/>
              </a:lnSpc>
            </a:pPr>
            <a:r>
              <a:rPr lang="en-US" sz="2400" dirty="0">
                <a:ea typeface="ＭＳ Ｐゴシック" pitchFamily="34" charset="-128"/>
              </a:rPr>
              <a:t>The distribution we end up in is independent of the initial distribution</a:t>
            </a:r>
          </a:p>
          <a:p>
            <a:pPr lvl="3">
              <a:lnSpc>
                <a:spcPct val="90000"/>
              </a:lnSpc>
            </a:pPr>
            <a:endParaRPr lang="en-US" sz="1600" dirty="0">
              <a:ea typeface="ＭＳ Ｐゴシック" pitchFamily="34" charset="-128"/>
            </a:endParaRPr>
          </a:p>
          <a:p>
            <a:pPr>
              <a:lnSpc>
                <a:spcPct val="90000"/>
              </a:lnSpc>
            </a:pPr>
            <a:endParaRPr lang="en-US" sz="2800" dirty="0">
              <a:ea typeface="ＭＳ Ｐゴシック" pitchFamily="34" charset="-128"/>
            </a:endParaRPr>
          </a:p>
          <a:p>
            <a:pPr>
              <a:lnSpc>
                <a:spcPct val="90000"/>
              </a:lnSpc>
            </a:pPr>
            <a:endParaRPr lang="en-US" sz="28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endParaRPr lang="en-US" sz="2400" dirty="0">
              <a:ea typeface="ＭＳ Ｐゴシック" pitchFamily="34" charset="-128"/>
            </a:endParaRPr>
          </a:p>
        </p:txBody>
      </p:sp>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3657600"/>
            <a:ext cx="5019304" cy="609600"/>
          </a:xfrm>
          <a:prstGeom prst="rect">
            <a:avLst/>
          </a:prstGeom>
        </p:spPr>
      </p:pic>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3000" y="2476500"/>
            <a:ext cx="451669" cy="2857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r>
              <a:rPr lang="en-US" dirty="0">
                <a:ea typeface="ＭＳ Ｐゴシック" pitchFamily="34" charset="-128"/>
              </a:rPr>
              <a:t>Example: Stationary Distributions</a:t>
            </a:r>
          </a:p>
        </p:txBody>
      </p:sp>
      <p:sp>
        <p:nvSpPr>
          <p:cNvPr id="29698" name="Rectangle 3"/>
          <p:cNvSpPr>
            <a:spLocks noGrp="1" noChangeArrowheads="1"/>
          </p:cNvSpPr>
          <p:nvPr>
            <p:ph idx="1"/>
          </p:nvPr>
        </p:nvSpPr>
        <p:spPr>
          <a:xfrm>
            <a:off x="457200" y="1371600"/>
            <a:ext cx="8458200" cy="4754563"/>
          </a:xfrm>
        </p:spPr>
        <p:txBody>
          <a:bodyPr/>
          <a:lstStyle/>
          <a:p>
            <a:r>
              <a:rPr lang="en-US" sz="2800" dirty="0">
                <a:ea typeface="ＭＳ Ｐゴシック" pitchFamily="34" charset="-128"/>
              </a:rPr>
              <a:t>Question: What’</a:t>
            </a:r>
            <a:r>
              <a:rPr lang="en-US" altLang="ja-JP" sz="2800" dirty="0">
                <a:ea typeface="ＭＳ Ｐゴシック" pitchFamily="34" charset="-128"/>
              </a:rPr>
              <a:t>s P(X) at time t = infinity?</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09031" y="1143000"/>
            <a:ext cx="3982967" cy="2438399"/>
          </a:xfrm>
          <a:prstGeom prst="rect">
            <a:avLst/>
          </a:prstGeom>
        </p:spPr>
      </p:pic>
      <p:sp>
        <p:nvSpPr>
          <p:cNvPr id="29" name="Oval 4"/>
          <p:cNvSpPr>
            <a:spLocks noChangeArrowheads="1"/>
          </p:cNvSpPr>
          <p:nvPr/>
        </p:nvSpPr>
        <p:spPr bwMode="auto">
          <a:xfrm>
            <a:off x="5562600" y="2057400"/>
            <a:ext cx="533400"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30" name="Oval 5"/>
          <p:cNvSpPr>
            <a:spLocks noChangeArrowheads="1"/>
          </p:cNvSpPr>
          <p:nvPr/>
        </p:nvSpPr>
        <p:spPr bwMode="auto">
          <a:xfrm>
            <a:off x="2362200" y="2057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31" name="AutoShape 6"/>
          <p:cNvCxnSpPr>
            <a:cxnSpLocks noChangeShapeType="1"/>
            <a:stCxn id="32" idx="6"/>
            <a:endCxn id="30" idx="2"/>
          </p:cNvCxnSpPr>
          <p:nvPr/>
        </p:nvCxnSpPr>
        <p:spPr bwMode="auto">
          <a:xfrm>
            <a:off x="1995488" y="2324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2" name="Oval 7"/>
          <p:cNvSpPr>
            <a:spLocks noChangeArrowheads="1"/>
          </p:cNvSpPr>
          <p:nvPr/>
        </p:nvSpPr>
        <p:spPr bwMode="auto">
          <a:xfrm>
            <a:off x="1447800" y="2057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33" name="Oval 8"/>
          <p:cNvSpPr>
            <a:spLocks noChangeArrowheads="1"/>
          </p:cNvSpPr>
          <p:nvPr/>
        </p:nvSpPr>
        <p:spPr bwMode="auto">
          <a:xfrm>
            <a:off x="3276600" y="2057400"/>
            <a:ext cx="533400" cy="533400"/>
          </a:xfrm>
          <a:prstGeom prst="ellipse">
            <a:avLst/>
          </a:prstGeom>
          <a:noFill/>
          <a:ln w="28575">
            <a:solidFill>
              <a:schemeClr val="tx1"/>
            </a:solidFill>
            <a:round/>
            <a:headEnd/>
            <a:tailEnd/>
          </a:ln>
        </p:spPr>
        <p:txBody>
          <a:bodyPr wrap="none" anchor="ctr"/>
          <a:lstStyle/>
          <a:p>
            <a:pPr algn="ctr"/>
            <a:r>
              <a:rPr lang="en-US" sz="2400" i="1" dirty="0">
                <a:latin typeface="Times New Roman" pitchFamily="18" charset="0"/>
                <a:cs typeface="Times New Roman" pitchFamily="18" charset="0"/>
              </a:rPr>
              <a:t>X</a:t>
            </a:r>
            <a:r>
              <a:rPr lang="en-US" sz="2400" baseline="-25000" dirty="0">
                <a:latin typeface="Times New Roman" pitchFamily="18" charset="0"/>
                <a:cs typeface="Times New Roman" pitchFamily="18" charset="0"/>
              </a:rPr>
              <a:t>3</a:t>
            </a:r>
          </a:p>
        </p:txBody>
      </p:sp>
      <p:cxnSp>
        <p:nvCxnSpPr>
          <p:cNvPr id="34" name="AutoShape 9"/>
          <p:cNvCxnSpPr>
            <a:cxnSpLocks noChangeShapeType="1"/>
            <a:stCxn id="33" idx="6"/>
            <a:endCxn id="36" idx="2"/>
          </p:cNvCxnSpPr>
          <p:nvPr/>
        </p:nvCxnSpPr>
        <p:spPr bwMode="auto">
          <a:xfrm>
            <a:off x="3824288" y="2324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35" name="AutoShape 10"/>
          <p:cNvCxnSpPr>
            <a:cxnSpLocks noChangeShapeType="1"/>
            <a:stCxn id="30" idx="6"/>
            <a:endCxn id="33" idx="2"/>
          </p:cNvCxnSpPr>
          <p:nvPr/>
        </p:nvCxnSpPr>
        <p:spPr bwMode="auto">
          <a:xfrm>
            <a:off x="2909888" y="2324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6" name="Oval 11"/>
          <p:cNvSpPr>
            <a:spLocks noChangeArrowheads="1"/>
          </p:cNvSpPr>
          <p:nvPr/>
        </p:nvSpPr>
        <p:spPr bwMode="auto">
          <a:xfrm>
            <a:off x="4191000" y="2057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cxnSp>
        <p:nvCxnSpPr>
          <p:cNvPr id="37" name="AutoShape 12"/>
          <p:cNvCxnSpPr>
            <a:cxnSpLocks noChangeShapeType="1"/>
            <a:stCxn id="36" idx="6"/>
            <a:endCxn id="29" idx="2"/>
          </p:cNvCxnSpPr>
          <p:nvPr/>
        </p:nvCxnSpPr>
        <p:spPr bwMode="auto">
          <a:xfrm>
            <a:off x="4738688" y="2324100"/>
            <a:ext cx="809625"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graphicFrame>
        <p:nvGraphicFramePr>
          <p:cNvPr id="18" name="Table 17"/>
          <p:cNvGraphicFramePr>
            <a:graphicFrameLocks noGrp="1"/>
          </p:cNvGraphicFramePr>
          <p:nvPr>
            <p:extLst>
              <p:ext uri="{D42A27DB-BD31-4B8C-83A1-F6EECF244321}">
                <p14:modId xmlns:p14="http://schemas.microsoft.com/office/powerpoint/2010/main" val="1097097698"/>
              </p:ext>
            </p:extLst>
          </p:nvPr>
        </p:nvGraphicFramePr>
        <p:xfrm>
          <a:off x="9448800" y="3962400"/>
          <a:ext cx="2220913" cy="1844675"/>
        </p:xfrm>
        <a:graphic>
          <a:graphicData uri="http://schemas.openxmlformats.org/drawingml/2006/table">
            <a:tbl>
              <a:tblPr firstRow="1" bandRow="1">
                <a:tableStyleId>{10A1B5D5-9B99-4C35-A422-299274C87663}</a:tableStyleId>
              </a:tblPr>
              <a:tblGrid>
                <a:gridCol w="563878">
                  <a:extLst>
                    <a:ext uri="{9D8B030D-6E8A-4147-A177-3AD203B41FA5}">
                      <a16:colId xmlns:a16="http://schemas.microsoft.com/office/drawing/2014/main" val="20000"/>
                    </a:ext>
                  </a:extLst>
                </a:gridCol>
                <a:gridCol w="563878">
                  <a:extLst>
                    <a:ext uri="{9D8B030D-6E8A-4147-A177-3AD203B41FA5}">
                      <a16:colId xmlns:a16="http://schemas.microsoft.com/office/drawing/2014/main" val="20001"/>
                    </a:ext>
                  </a:extLst>
                </a:gridCol>
                <a:gridCol w="1093157">
                  <a:extLst>
                    <a:ext uri="{9D8B030D-6E8A-4147-A177-3AD203B41FA5}">
                      <a16:colId xmlns:a16="http://schemas.microsoft.com/office/drawing/2014/main" val="20002"/>
                    </a:ext>
                  </a:extLst>
                </a:gridCol>
              </a:tblGrid>
              <a:tr h="381131">
                <a:tc>
                  <a:txBody>
                    <a:bodyPr/>
                    <a:lstStyle/>
                    <a:p>
                      <a:pPr algn="ctr"/>
                      <a:r>
                        <a:rPr lang="en-US" sz="1800" b="1" i="0" u="none" baseline="0" dirty="0">
                          <a:solidFill>
                            <a:schemeClr val="tx1"/>
                          </a:solidFill>
                          <a:latin typeface="Calibri"/>
                          <a:cs typeface="Calibri"/>
                        </a:rPr>
                        <a:t>X</a:t>
                      </a:r>
                      <a:r>
                        <a:rPr lang="en-US" sz="1800" b="1" i="0" u="none" baseline="-25000" dirty="0">
                          <a:solidFill>
                            <a:schemeClr val="tx1"/>
                          </a:solidFill>
                          <a:latin typeface="Calibri"/>
                          <a:cs typeface="Calibri"/>
                        </a:rPr>
                        <a:t>t</a:t>
                      </a:r>
                      <a:r>
                        <a:rPr lang="en-US" sz="1800" b="1" baseline="-25000" dirty="0">
                          <a:solidFill>
                            <a:schemeClr val="tx1"/>
                          </a:solidFill>
                          <a:latin typeface="Calibri"/>
                          <a:cs typeface="Calibri"/>
                        </a:rPr>
                        <a:t>-1</a:t>
                      </a: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1" i="0" u="none" baseline="0" dirty="0" err="1">
                          <a:solidFill>
                            <a:schemeClr val="tx1"/>
                          </a:solidFill>
                          <a:latin typeface="Calibri"/>
                          <a:cs typeface="Calibri"/>
                        </a:rPr>
                        <a:t>X</a:t>
                      </a:r>
                      <a:r>
                        <a:rPr lang="en-US" sz="1800" b="1" i="0" u="none" baseline="-25000" dirty="0" err="1">
                          <a:solidFill>
                            <a:schemeClr val="tx1"/>
                          </a:solidFill>
                          <a:latin typeface="Calibri"/>
                          <a:cs typeface="Calibri"/>
                        </a:rPr>
                        <a:t>t</a:t>
                      </a:r>
                      <a:endParaRPr lang="en-US" sz="1800" b="1" i="0" u="none" baseline="-25000" dirty="0">
                        <a:solidFill>
                          <a:schemeClr val="tx1"/>
                        </a:solidFill>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1" dirty="0">
                          <a:solidFill>
                            <a:schemeClr val="tx1"/>
                          </a:solidFill>
                          <a:latin typeface="Calibri"/>
                          <a:cs typeface="Calibri"/>
                        </a:rPr>
                        <a:t>P(</a:t>
                      </a:r>
                      <a:r>
                        <a:rPr lang="en-US" sz="1800" b="1" i="0" u="none" baseline="0" dirty="0">
                          <a:solidFill>
                            <a:schemeClr val="tx1"/>
                          </a:solidFill>
                          <a:latin typeface="Calibri"/>
                          <a:cs typeface="Calibri"/>
                        </a:rPr>
                        <a:t>X</a:t>
                      </a:r>
                      <a:r>
                        <a:rPr lang="en-US" sz="1800" b="1" i="0" u="none" baseline="-25000" dirty="0">
                          <a:solidFill>
                            <a:schemeClr val="tx1"/>
                          </a:solidFill>
                          <a:latin typeface="Calibri"/>
                          <a:cs typeface="Calibri"/>
                        </a:rPr>
                        <a:t>t</a:t>
                      </a:r>
                      <a:r>
                        <a:rPr lang="en-US" sz="1800" b="1" dirty="0">
                          <a:solidFill>
                            <a:schemeClr val="tx1"/>
                          </a:solidFill>
                          <a:latin typeface="Calibri"/>
                          <a:cs typeface="Calibri"/>
                        </a:rPr>
                        <a:t>|</a:t>
                      </a:r>
                      <a:r>
                        <a:rPr lang="en-US" sz="1800" b="1" i="0" u="none" baseline="0" dirty="0">
                          <a:solidFill>
                            <a:schemeClr val="tx1"/>
                          </a:solidFill>
                          <a:latin typeface="Calibri"/>
                          <a:cs typeface="Calibri"/>
                        </a:rPr>
                        <a:t>X</a:t>
                      </a:r>
                      <a:r>
                        <a:rPr lang="en-US" sz="1800" b="1" i="0" u="none" baseline="-25000" dirty="0">
                          <a:solidFill>
                            <a:schemeClr val="tx1"/>
                          </a:solidFill>
                          <a:latin typeface="Calibri"/>
                          <a:cs typeface="Calibri"/>
                        </a:rPr>
                        <a:t>t</a:t>
                      </a:r>
                      <a:r>
                        <a:rPr lang="en-US" sz="1800" b="1" baseline="-25000" dirty="0">
                          <a:solidFill>
                            <a:schemeClr val="tx1"/>
                          </a:solidFill>
                          <a:latin typeface="Calibri"/>
                          <a:cs typeface="Calibri"/>
                        </a:rPr>
                        <a:t>-1</a:t>
                      </a:r>
                      <a:r>
                        <a:rPr lang="en-US" sz="1800" b="1" dirty="0">
                          <a:solidFill>
                            <a:schemeClr val="tx1"/>
                          </a:solidFill>
                          <a:latin typeface="Calibri"/>
                          <a:cs typeface="Calibri"/>
                        </a:rPr>
                        <a:t>)</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latin typeface="Calibri"/>
                          <a:cs typeface="Calibri"/>
                        </a:rPr>
                        <a:t>sun</a:t>
                      </a: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sun</a:t>
                      </a: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0.9</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sun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0.1</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sun</a:t>
                      </a: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0.3</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latin typeface="Calibri"/>
                          <a:cs typeface="Calibri"/>
                        </a:rPr>
                        <a:t>0.7</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971800"/>
            <a:ext cx="7016259" cy="685800"/>
          </a:xfrm>
          <a:prstGeom prst="rect">
            <a:avLst/>
          </a:prstGeom>
        </p:spPr>
      </p:pic>
      <p:pic>
        <p:nvPicPr>
          <p:cNvPr id="6" name="Picture 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3962400"/>
            <a:ext cx="4800600" cy="702338"/>
          </a:xfrm>
          <a:prstGeom prst="rect">
            <a:avLst/>
          </a:prstGeom>
        </p:spPr>
      </p:pic>
      <p:pic>
        <p:nvPicPr>
          <p:cNvPr id="8" name="Picture 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4876800"/>
            <a:ext cx="2971800" cy="695202"/>
          </a:xfrm>
          <a:prstGeom prst="rect">
            <a:avLst/>
          </a:prstGeom>
        </p:spPr>
      </p:pic>
      <p:pic>
        <p:nvPicPr>
          <p:cNvPr id="9" name="Picture 8"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9200" y="6019800"/>
            <a:ext cx="3270417" cy="304800"/>
          </a:xfrm>
          <a:prstGeom prst="rect">
            <a:avLst/>
          </a:prstGeom>
        </p:spPr>
      </p:pic>
      <p:pic>
        <p:nvPicPr>
          <p:cNvPr id="11" name="Picture 10"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18250" y="5486400"/>
            <a:ext cx="2216150" cy="803465"/>
          </a:xfrm>
          <a:prstGeom prst="rect">
            <a:avLst/>
          </a:prstGeom>
        </p:spPr>
      </p:pic>
      <p:sp>
        <p:nvSpPr>
          <p:cNvPr id="12" name="Right Arrow 11"/>
          <p:cNvSpPr/>
          <p:nvPr/>
        </p:nvSpPr>
        <p:spPr>
          <a:xfrm>
            <a:off x="5041392" y="5638800"/>
            <a:ext cx="978408" cy="484632"/>
          </a:xfrm>
          <a:prstGeom prst="rightArrow">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304800" y="5867400"/>
            <a:ext cx="798416" cy="461665"/>
          </a:xfrm>
          <a:prstGeom prst="rect">
            <a:avLst/>
          </a:prstGeom>
          <a:noFill/>
        </p:spPr>
        <p:txBody>
          <a:bodyPr wrap="none" rtlCol="0">
            <a:spAutoFit/>
          </a:bodyPr>
          <a:lstStyle/>
          <a:p>
            <a:r>
              <a:rPr lang="en-US" sz="2400" dirty="0">
                <a:latin typeface="Calibri"/>
                <a:cs typeface="Calibri"/>
              </a:rPr>
              <a:t>Also:</a:t>
            </a:r>
          </a:p>
        </p:txBody>
      </p:sp>
    </p:spTree>
    <p:extLst>
      <p:ext uri="{BB962C8B-B14F-4D97-AF65-F5344CB8AC3E}">
        <p14:creationId xmlns:p14="http://schemas.microsoft.com/office/powerpoint/2010/main" val="5062731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ctrTitle"/>
          </p:nvPr>
        </p:nvSpPr>
        <p:spPr>
          <a:xfrm>
            <a:off x="0" y="279403"/>
            <a:ext cx="12192000" cy="1470025"/>
          </a:xfrm>
        </p:spPr>
        <p:txBody>
          <a:bodyPr/>
          <a:lstStyle/>
          <a:p>
            <a:pPr eaLnBrk="1" hangingPunct="1"/>
            <a:r>
              <a:rPr lang="en-US" dirty="0"/>
              <a:t>CS 188: Artificial Intelligence</a:t>
            </a:r>
            <a:br>
              <a:rPr lang="en-US" dirty="0"/>
            </a:br>
            <a:endParaRPr lang="en-US" sz="3600" dirty="0"/>
          </a:p>
        </p:txBody>
      </p:sp>
      <p:sp>
        <p:nvSpPr>
          <p:cNvPr id="5123" name="Rectangle 6"/>
          <p:cNvSpPr>
            <a:spLocks noGrp="1" noChangeArrowheads="1"/>
          </p:cNvSpPr>
          <p:nvPr>
            <p:ph type="subTitle" idx="1"/>
          </p:nvPr>
        </p:nvSpPr>
        <p:spPr>
          <a:xfrm>
            <a:off x="0" y="1295400"/>
            <a:ext cx="12192000" cy="1524000"/>
          </a:xfrm>
        </p:spPr>
        <p:txBody>
          <a:bodyPr/>
          <a:lstStyle/>
          <a:p>
            <a:pPr eaLnBrk="1" hangingPunct="1"/>
            <a:r>
              <a:rPr lang="en-US" sz="4300" dirty="0"/>
              <a:t>Markov Models</a:t>
            </a:r>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2" y="2971800"/>
            <a:ext cx="6790812" cy="1495832"/>
          </a:xfrm>
          <a:prstGeom prst="rect">
            <a:avLst/>
          </a:prstGeom>
        </p:spPr>
      </p:pic>
      <p:sp>
        <p:nvSpPr>
          <p:cNvPr id="8"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Calibri"/>
                <a:cs typeface="Calibri"/>
              </a:rPr>
              <a:t>Instructors: Dan Klein and Pieter Abbeel --- University of California, Berkeley</a:t>
            </a:r>
          </a:p>
          <a:p>
            <a:pPr algn="ctr">
              <a:spcBef>
                <a:spcPct val="50000"/>
              </a:spcBef>
            </a:pPr>
            <a:r>
              <a:rPr lang="en-US" sz="1400" dirty="0">
                <a:latin typeface="Calibri"/>
                <a:cs typeface="Calibri"/>
              </a:rPr>
              <a:t>[These slides were created by Dan Klein and Pieter Abbeel for CS188 Intro to AI at UC Berkeley.  All CS188 materials are available at http://</a:t>
            </a:r>
            <a:r>
              <a:rPr lang="en-US" sz="1400" dirty="0" err="1">
                <a:latin typeface="Calibri"/>
                <a:cs typeface="Calibri"/>
              </a:rPr>
              <a:t>ai.berkeley.edu</a:t>
            </a:r>
            <a:r>
              <a:rPr lang="en-US" sz="1400" dirty="0">
                <a:latin typeface="Calibri"/>
                <a:cs typeface="Calibri"/>
              </a:rPr>
              <a:t>.]</a:t>
            </a:r>
          </a:p>
        </p:txBody>
      </p:sp>
    </p:spTree>
    <p:extLst>
      <p:ext uri="{BB962C8B-B14F-4D97-AF65-F5344CB8AC3E}">
        <p14:creationId xmlns:p14="http://schemas.microsoft.com/office/powerpoint/2010/main" val="18112610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a:xfrm>
            <a:off x="0" y="0"/>
            <a:ext cx="12192000" cy="1143000"/>
          </a:xfrm>
        </p:spPr>
        <p:txBody>
          <a:bodyPr/>
          <a:lstStyle/>
          <a:p>
            <a:r>
              <a:rPr lang="en-US" sz="4000" dirty="0">
                <a:ea typeface="ＭＳ Ｐゴシック" pitchFamily="34" charset="-128"/>
              </a:rPr>
              <a:t>Application of Stationary Distribution: Web Link Analysis</a:t>
            </a:r>
          </a:p>
        </p:txBody>
      </p:sp>
      <p:sp>
        <p:nvSpPr>
          <p:cNvPr id="32770" name="Rectangle 3"/>
          <p:cNvSpPr>
            <a:spLocks noGrp="1" noChangeArrowheads="1"/>
          </p:cNvSpPr>
          <p:nvPr>
            <p:ph idx="1"/>
          </p:nvPr>
        </p:nvSpPr>
        <p:spPr>
          <a:xfrm>
            <a:off x="228600" y="1371600"/>
            <a:ext cx="7239000" cy="4525963"/>
          </a:xfrm>
        </p:spPr>
        <p:txBody>
          <a:bodyPr/>
          <a:lstStyle/>
          <a:p>
            <a:pPr>
              <a:lnSpc>
                <a:spcPct val="80000"/>
              </a:lnSpc>
            </a:pPr>
            <a:r>
              <a:rPr lang="en-US" sz="2400" dirty="0">
                <a:ea typeface="ＭＳ Ｐゴシック" pitchFamily="34" charset="-128"/>
              </a:rPr>
              <a:t>PageRank over a web graph</a:t>
            </a:r>
          </a:p>
          <a:p>
            <a:pPr lvl="1">
              <a:lnSpc>
                <a:spcPct val="80000"/>
              </a:lnSpc>
            </a:pPr>
            <a:r>
              <a:rPr lang="en-US" sz="2000" dirty="0">
                <a:ea typeface="ＭＳ Ｐゴシック" pitchFamily="34" charset="-128"/>
              </a:rPr>
              <a:t>Each web page is a state</a:t>
            </a:r>
          </a:p>
          <a:p>
            <a:pPr lvl="5">
              <a:lnSpc>
                <a:spcPct val="80000"/>
              </a:lnSpc>
            </a:pPr>
            <a:endParaRPr lang="en-US" sz="500" dirty="0">
              <a:ea typeface="ＭＳ Ｐゴシック" pitchFamily="34" charset="-128"/>
            </a:endParaRPr>
          </a:p>
          <a:p>
            <a:pPr lvl="1">
              <a:lnSpc>
                <a:spcPct val="80000"/>
              </a:lnSpc>
            </a:pPr>
            <a:r>
              <a:rPr lang="en-US" sz="2000" dirty="0">
                <a:ea typeface="ＭＳ Ｐゴシック" pitchFamily="34" charset="-128"/>
              </a:rPr>
              <a:t>Initial distribution: uniform over pages</a:t>
            </a:r>
          </a:p>
          <a:p>
            <a:pPr lvl="6">
              <a:lnSpc>
                <a:spcPct val="80000"/>
              </a:lnSpc>
            </a:pPr>
            <a:endParaRPr lang="en-US" sz="500" dirty="0">
              <a:ea typeface="ＭＳ Ｐゴシック" pitchFamily="34" charset="-128"/>
            </a:endParaRPr>
          </a:p>
          <a:p>
            <a:pPr lvl="1">
              <a:lnSpc>
                <a:spcPct val="80000"/>
              </a:lnSpc>
            </a:pPr>
            <a:r>
              <a:rPr lang="en-US" sz="2000" dirty="0">
                <a:ea typeface="ＭＳ Ｐゴシック" pitchFamily="34" charset="-128"/>
              </a:rPr>
              <a:t>Transitions:</a:t>
            </a:r>
          </a:p>
          <a:p>
            <a:pPr lvl="5">
              <a:lnSpc>
                <a:spcPct val="80000"/>
              </a:lnSpc>
            </a:pPr>
            <a:endParaRPr lang="en-US" sz="500" dirty="0">
              <a:ea typeface="ＭＳ Ｐゴシック" pitchFamily="34" charset="-128"/>
            </a:endParaRPr>
          </a:p>
          <a:p>
            <a:pPr lvl="2">
              <a:lnSpc>
                <a:spcPct val="80000"/>
              </a:lnSpc>
            </a:pPr>
            <a:r>
              <a:rPr lang="en-US" sz="1800" dirty="0">
                <a:ea typeface="ＭＳ Ｐゴシック" pitchFamily="34" charset="-128"/>
              </a:rPr>
              <a:t>With prob. c, uniform jump to a</a:t>
            </a:r>
          </a:p>
          <a:p>
            <a:pPr lvl="2">
              <a:lnSpc>
                <a:spcPct val="80000"/>
              </a:lnSpc>
              <a:buFont typeface="Wingdings" pitchFamily="2" charset="2"/>
              <a:buNone/>
            </a:pPr>
            <a:r>
              <a:rPr lang="en-US" sz="1800" dirty="0">
                <a:ea typeface="ＭＳ Ｐゴシック" pitchFamily="34" charset="-128"/>
              </a:rPr>
              <a:t>	random page (dotted lines, not all shown)</a:t>
            </a:r>
          </a:p>
          <a:p>
            <a:pPr lvl="2">
              <a:lnSpc>
                <a:spcPct val="80000"/>
              </a:lnSpc>
            </a:pPr>
            <a:r>
              <a:rPr lang="en-US" sz="1800" dirty="0">
                <a:ea typeface="ＭＳ Ｐゴシック" pitchFamily="34" charset="-128"/>
              </a:rPr>
              <a:t>With prob. 1-c, follow a random</a:t>
            </a:r>
          </a:p>
          <a:p>
            <a:pPr lvl="2">
              <a:lnSpc>
                <a:spcPct val="80000"/>
              </a:lnSpc>
              <a:buFont typeface="Wingdings" pitchFamily="2" charset="2"/>
              <a:buNone/>
            </a:pPr>
            <a:r>
              <a:rPr lang="en-US" sz="1800" dirty="0">
                <a:ea typeface="ＭＳ Ｐゴシック" pitchFamily="34" charset="-128"/>
              </a:rPr>
              <a:t>	</a:t>
            </a:r>
            <a:r>
              <a:rPr lang="en-US" sz="1800" dirty="0" err="1">
                <a:ea typeface="ＭＳ Ｐゴシック" pitchFamily="34" charset="-128"/>
              </a:rPr>
              <a:t>outlink</a:t>
            </a:r>
            <a:r>
              <a:rPr lang="en-US" sz="1800" dirty="0">
                <a:ea typeface="ＭＳ Ｐゴシック" pitchFamily="34" charset="-128"/>
              </a:rPr>
              <a:t> (solid lines)</a:t>
            </a:r>
          </a:p>
          <a:p>
            <a:pPr lvl="3">
              <a:lnSpc>
                <a:spcPct val="80000"/>
              </a:lnSpc>
            </a:pPr>
            <a:endParaRPr lang="en-US" sz="1200" dirty="0">
              <a:ea typeface="ＭＳ Ｐゴシック" pitchFamily="34" charset="-128"/>
            </a:endParaRPr>
          </a:p>
          <a:p>
            <a:pPr>
              <a:lnSpc>
                <a:spcPct val="80000"/>
              </a:lnSpc>
            </a:pPr>
            <a:r>
              <a:rPr lang="en-US" sz="2400" dirty="0">
                <a:ea typeface="ＭＳ Ｐゴシック" pitchFamily="34" charset="-128"/>
              </a:rPr>
              <a:t>Stationary distribution</a:t>
            </a:r>
          </a:p>
          <a:p>
            <a:pPr lvl="1">
              <a:lnSpc>
                <a:spcPct val="80000"/>
              </a:lnSpc>
            </a:pPr>
            <a:r>
              <a:rPr lang="en-US" sz="2000" dirty="0">
                <a:ea typeface="ＭＳ Ｐゴシック" pitchFamily="34" charset="-128"/>
              </a:rPr>
              <a:t>Will spend more time on highly reachable pages</a:t>
            </a:r>
          </a:p>
          <a:p>
            <a:pPr lvl="1">
              <a:lnSpc>
                <a:spcPct val="80000"/>
              </a:lnSpc>
            </a:pPr>
            <a:r>
              <a:rPr lang="en-US" sz="2000" dirty="0">
                <a:ea typeface="ＭＳ Ｐゴシック" pitchFamily="34" charset="-128"/>
              </a:rPr>
              <a:t>E.g. many ways to get to the Acrobat Reader download page</a:t>
            </a:r>
          </a:p>
          <a:p>
            <a:pPr lvl="1">
              <a:lnSpc>
                <a:spcPct val="80000"/>
              </a:lnSpc>
            </a:pPr>
            <a:r>
              <a:rPr lang="en-US" sz="2000" dirty="0">
                <a:ea typeface="ＭＳ Ｐゴシック" pitchFamily="34" charset="-128"/>
              </a:rPr>
              <a:t>Somewhat robust to link spam</a:t>
            </a:r>
          </a:p>
          <a:p>
            <a:pPr lvl="1">
              <a:lnSpc>
                <a:spcPct val="80000"/>
              </a:lnSpc>
            </a:pPr>
            <a:r>
              <a:rPr lang="en-US" sz="2000" dirty="0">
                <a:ea typeface="ＭＳ Ｐゴシック" pitchFamily="34" charset="-128"/>
              </a:rPr>
              <a:t>Google 1.0 returned the set of pages containing all your keywords in decreasing rank, now all search engines use link analysis along with many other factors (rank actually getting less important over time)</a:t>
            </a:r>
          </a:p>
        </p:txBody>
      </p:sp>
      <p:sp>
        <p:nvSpPr>
          <p:cNvPr id="32771" name="Oval 4"/>
          <p:cNvSpPr>
            <a:spLocks noChangeArrowheads="1"/>
          </p:cNvSpPr>
          <p:nvPr/>
        </p:nvSpPr>
        <p:spPr bwMode="auto">
          <a:xfrm>
            <a:off x="8339137" y="2424112"/>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sp>
        <p:nvSpPr>
          <p:cNvPr id="32772" name="Oval 5"/>
          <p:cNvSpPr>
            <a:spLocks noChangeArrowheads="1"/>
          </p:cNvSpPr>
          <p:nvPr/>
        </p:nvSpPr>
        <p:spPr bwMode="auto">
          <a:xfrm>
            <a:off x="9405937" y="2347912"/>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sp>
        <p:nvSpPr>
          <p:cNvPr id="32773" name="Oval 6"/>
          <p:cNvSpPr>
            <a:spLocks noChangeArrowheads="1"/>
          </p:cNvSpPr>
          <p:nvPr/>
        </p:nvSpPr>
        <p:spPr bwMode="auto">
          <a:xfrm>
            <a:off x="9024937" y="3567112"/>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sp>
        <p:nvSpPr>
          <p:cNvPr id="32774" name="Oval 7"/>
          <p:cNvSpPr>
            <a:spLocks noChangeArrowheads="1"/>
          </p:cNvSpPr>
          <p:nvPr/>
        </p:nvSpPr>
        <p:spPr bwMode="auto">
          <a:xfrm>
            <a:off x="9786937" y="3033712"/>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sp>
        <p:nvSpPr>
          <p:cNvPr id="32775" name="Oval 8"/>
          <p:cNvSpPr>
            <a:spLocks noChangeArrowheads="1"/>
          </p:cNvSpPr>
          <p:nvPr/>
        </p:nvSpPr>
        <p:spPr bwMode="auto">
          <a:xfrm>
            <a:off x="8262937" y="3186112"/>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cxnSp>
        <p:nvCxnSpPr>
          <p:cNvPr id="32776" name="AutoShape 9"/>
          <p:cNvCxnSpPr>
            <a:cxnSpLocks noChangeShapeType="1"/>
            <a:stCxn id="32771" idx="6"/>
            <a:endCxn id="32772" idx="2"/>
          </p:cNvCxnSpPr>
          <p:nvPr/>
        </p:nvCxnSpPr>
        <p:spPr bwMode="auto">
          <a:xfrm flipV="1">
            <a:off x="8582025" y="2462212"/>
            <a:ext cx="809625" cy="7620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32777" name="AutoShape 10"/>
          <p:cNvCxnSpPr>
            <a:cxnSpLocks noChangeShapeType="1"/>
            <a:stCxn id="32774" idx="0"/>
            <a:endCxn id="32772" idx="5"/>
          </p:cNvCxnSpPr>
          <p:nvPr/>
        </p:nvCxnSpPr>
        <p:spPr bwMode="auto">
          <a:xfrm flipH="1" flipV="1">
            <a:off x="9601200" y="2557462"/>
            <a:ext cx="300037" cy="461963"/>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32778" name="AutoShape 11"/>
          <p:cNvCxnSpPr>
            <a:cxnSpLocks noChangeShapeType="1"/>
            <a:stCxn id="32771" idx="5"/>
            <a:endCxn id="32773" idx="1"/>
          </p:cNvCxnSpPr>
          <p:nvPr/>
        </p:nvCxnSpPr>
        <p:spPr bwMode="auto">
          <a:xfrm>
            <a:off x="8534400" y="2633662"/>
            <a:ext cx="523875" cy="95250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32779" name="AutoShape 12"/>
          <p:cNvCxnSpPr>
            <a:cxnSpLocks noChangeShapeType="1"/>
            <a:stCxn id="32773" idx="7"/>
            <a:endCxn id="32772" idx="4"/>
          </p:cNvCxnSpPr>
          <p:nvPr/>
        </p:nvCxnSpPr>
        <p:spPr bwMode="auto">
          <a:xfrm flipV="1">
            <a:off x="9220200" y="2590800"/>
            <a:ext cx="300037" cy="995362"/>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32780" name="AutoShape 13"/>
          <p:cNvCxnSpPr>
            <a:cxnSpLocks noChangeShapeType="1"/>
            <a:stCxn id="32772" idx="1"/>
            <a:endCxn id="32771" idx="7"/>
          </p:cNvCxnSpPr>
          <p:nvPr/>
        </p:nvCxnSpPr>
        <p:spPr bwMode="auto">
          <a:xfrm rot="-5400000" flipH="1" flipV="1">
            <a:off x="8948738" y="1952624"/>
            <a:ext cx="76200" cy="904875"/>
          </a:xfrm>
          <a:prstGeom prst="curvedConnector3">
            <a:avLst>
              <a:gd name="adj1" fmla="val -325000"/>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cxnSp>
        <p:nvCxnSpPr>
          <p:cNvPr id="32781" name="AutoShape 14"/>
          <p:cNvCxnSpPr>
            <a:cxnSpLocks noChangeShapeType="1"/>
            <a:stCxn id="32772" idx="6"/>
            <a:endCxn id="32774" idx="6"/>
          </p:cNvCxnSpPr>
          <p:nvPr/>
        </p:nvCxnSpPr>
        <p:spPr bwMode="auto">
          <a:xfrm>
            <a:off x="9648825" y="2462212"/>
            <a:ext cx="381000" cy="685800"/>
          </a:xfrm>
          <a:prstGeom prst="curvedConnector3">
            <a:avLst>
              <a:gd name="adj1" fmla="val 156250"/>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cxnSp>
        <p:nvCxnSpPr>
          <p:cNvPr id="32782" name="AutoShape 15"/>
          <p:cNvCxnSpPr>
            <a:cxnSpLocks noChangeShapeType="1"/>
            <a:stCxn id="32772" idx="0"/>
            <a:endCxn id="32775" idx="2"/>
          </p:cNvCxnSpPr>
          <p:nvPr/>
        </p:nvCxnSpPr>
        <p:spPr bwMode="auto">
          <a:xfrm rot="-5400000" flipH="1" flipV="1">
            <a:off x="8401050" y="2181225"/>
            <a:ext cx="966787" cy="1271587"/>
          </a:xfrm>
          <a:prstGeom prst="curvedConnector4">
            <a:avLst>
              <a:gd name="adj1" fmla="val -43190"/>
              <a:gd name="adj2" fmla="val 116852"/>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cxnSp>
        <p:nvCxnSpPr>
          <p:cNvPr id="32783" name="AutoShape 16"/>
          <p:cNvCxnSpPr>
            <a:cxnSpLocks noChangeShapeType="1"/>
            <a:stCxn id="32772" idx="7"/>
            <a:endCxn id="32773" idx="6"/>
          </p:cNvCxnSpPr>
          <p:nvPr/>
        </p:nvCxnSpPr>
        <p:spPr bwMode="auto">
          <a:xfrm rot="-5400000" flipH="1" flipV="1">
            <a:off x="8777288" y="2857499"/>
            <a:ext cx="1314450" cy="333375"/>
          </a:xfrm>
          <a:prstGeom prst="curvedConnector4">
            <a:avLst>
              <a:gd name="adj1" fmla="val -19083"/>
              <a:gd name="adj2" fmla="val -284764"/>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cxnSp>
        <p:nvCxnSpPr>
          <p:cNvPr id="32784" name="AutoShape 17"/>
          <p:cNvCxnSpPr>
            <a:cxnSpLocks noChangeShapeType="1"/>
            <a:stCxn id="32772" idx="0"/>
            <a:endCxn id="32772" idx="7"/>
          </p:cNvCxnSpPr>
          <p:nvPr/>
        </p:nvCxnSpPr>
        <p:spPr bwMode="auto">
          <a:xfrm rot="5400000" flipV="1">
            <a:off x="9544050" y="2309812"/>
            <a:ext cx="33337" cy="80963"/>
          </a:xfrm>
          <a:prstGeom prst="curvedConnector3">
            <a:avLst>
              <a:gd name="adj1" fmla="val -1980954"/>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3284" y="4343400"/>
            <a:ext cx="4788715" cy="23621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0">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770">
                                            <p:txEl>
                                              <p:pRg st="13" end="1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770">
                                            <p:txEl>
                                              <p:pRg st="14" end="1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770">
                                            <p:txEl>
                                              <p:pRg st="15" end="1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770">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7" name="Title 1"/>
          <p:cNvSpPr>
            <a:spLocks noGrp="1"/>
          </p:cNvSpPr>
          <p:nvPr>
            <p:ph type="title"/>
          </p:nvPr>
        </p:nvSpPr>
        <p:spPr>
          <a:xfrm>
            <a:off x="0" y="0"/>
            <a:ext cx="12192000" cy="1143000"/>
          </a:xfrm>
        </p:spPr>
        <p:txBody>
          <a:bodyPr/>
          <a:lstStyle/>
          <a:p>
            <a:r>
              <a:rPr lang="en-US" sz="4000" dirty="0">
                <a:ea typeface="ＭＳ Ｐゴシック" pitchFamily="34" charset="-128"/>
              </a:rPr>
              <a:t>Application of Stationary Distributions: Gibbs Sampling*</a:t>
            </a:r>
          </a:p>
        </p:txBody>
      </p:sp>
      <p:sp>
        <p:nvSpPr>
          <p:cNvPr id="34818" name="Content Placeholder 2"/>
          <p:cNvSpPr>
            <a:spLocks noGrp="1"/>
          </p:cNvSpPr>
          <p:nvPr>
            <p:ph idx="1"/>
          </p:nvPr>
        </p:nvSpPr>
        <p:spPr>
          <a:xfrm>
            <a:off x="457200" y="1447800"/>
            <a:ext cx="6858000" cy="5029200"/>
          </a:xfrm>
        </p:spPr>
        <p:txBody>
          <a:bodyPr/>
          <a:lstStyle/>
          <a:p>
            <a:r>
              <a:rPr lang="en-US" sz="2400" dirty="0">
                <a:ea typeface="ＭＳ Ｐゴシック" pitchFamily="34" charset="-128"/>
              </a:rPr>
              <a:t>Each joint instantiation over all hidden and query variables is a state: {</a:t>
            </a:r>
            <a:r>
              <a:rPr lang="en-US" sz="2400" dirty="0">
                <a:latin typeface="Calibri"/>
                <a:ea typeface="ＭＳ Ｐゴシック" pitchFamily="34" charset="-128"/>
              </a:rPr>
              <a:t>X</a:t>
            </a:r>
            <a:r>
              <a:rPr lang="en-US" sz="2400" baseline="-25000" dirty="0">
                <a:latin typeface="Calibri"/>
                <a:ea typeface="ＭＳ Ｐゴシック" pitchFamily="34" charset="-128"/>
              </a:rPr>
              <a:t>1</a:t>
            </a:r>
            <a:r>
              <a:rPr lang="en-US" sz="2400" dirty="0">
                <a:ea typeface="ＭＳ Ｐゴシック" pitchFamily="34" charset="-128"/>
              </a:rPr>
              <a:t>, …, </a:t>
            </a:r>
            <a:r>
              <a:rPr lang="en-US" sz="2400" dirty="0" err="1">
                <a:latin typeface="Calibri"/>
                <a:ea typeface="ＭＳ Ｐゴシック" pitchFamily="34" charset="-128"/>
              </a:rPr>
              <a:t>X</a:t>
            </a:r>
            <a:r>
              <a:rPr lang="en-US" sz="2400" baseline="-25000" dirty="0" err="1">
                <a:latin typeface="Calibri"/>
                <a:ea typeface="ＭＳ Ｐゴシック" pitchFamily="34" charset="-128"/>
              </a:rPr>
              <a:t>n</a:t>
            </a:r>
            <a:r>
              <a:rPr lang="en-US" sz="2400" dirty="0">
                <a:ea typeface="ＭＳ Ｐゴシック" pitchFamily="34" charset="-128"/>
              </a:rPr>
              <a:t>} = H U Q</a:t>
            </a:r>
          </a:p>
          <a:p>
            <a:pPr lvl="4"/>
            <a:endParaRPr lang="en-US" sz="1400" dirty="0">
              <a:ea typeface="ＭＳ Ｐゴシック" pitchFamily="34" charset="-128"/>
            </a:endParaRPr>
          </a:p>
          <a:p>
            <a:r>
              <a:rPr lang="en-US" sz="2400" dirty="0">
                <a:ea typeface="ＭＳ Ｐゴシック" pitchFamily="34" charset="-128"/>
              </a:rPr>
              <a:t>Transitions:</a:t>
            </a:r>
          </a:p>
          <a:p>
            <a:pPr lvl="1"/>
            <a:r>
              <a:rPr lang="en-US" sz="2000" dirty="0">
                <a:ea typeface="ＭＳ Ｐゴシック" pitchFamily="34" charset="-128"/>
              </a:rPr>
              <a:t>With probability 1/n resample variable </a:t>
            </a:r>
            <a:r>
              <a:rPr lang="en-US" sz="2000" dirty="0" err="1">
                <a:ea typeface="ＭＳ Ｐゴシック" pitchFamily="34" charset="-128"/>
              </a:rPr>
              <a:t>X</a:t>
            </a:r>
            <a:r>
              <a:rPr lang="en-US" sz="2000" baseline="-25000" dirty="0" err="1">
                <a:ea typeface="ＭＳ Ｐゴシック" pitchFamily="34" charset="-128"/>
              </a:rPr>
              <a:t>j</a:t>
            </a:r>
            <a:r>
              <a:rPr lang="en-US" sz="2000" dirty="0">
                <a:ea typeface="ＭＳ Ｐゴシック" pitchFamily="34" charset="-128"/>
              </a:rPr>
              <a:t> according to 	</a:t>
            </a:r>
          </a:p>
          <a:p>
            <a:pPr lvl="6"/>
            <a:endParaRPr lang="en-US" sz="1200" dirty="0">
              <a:ea typeface="ＭＳ Ｐゴシック" pitchFamily="34" charset="-128"/>
            </a:endParaRPr>
          </a:p>
          <a:p>
            <a:pPr marL="457176" lvl="1" indent="0">
              <a:buNone/>
            </a:pPr>
            <a:r>
              <a:rPr lang="en-US" sz="2000" dirty="0">
                <a:ea typeface="ＭＳ Ｐゴシック" pitchFamily="34" charset="-128"/>
              </a:rPr>
              <a:t>	P(</a:t>
            </a:r>
            <a:r>
              <a:rPr lang="en-US" sz="2000" dirty="0" err="1">
                <a:ea typeface="ＭＳ Ｐゴシック" pitchFamily="34" charset="-128"/>
              </a:rPr>
              <a:t>X</a:t>
            </a:r>
            <a:r>
              <a:rPr lang="en-US" sz="2000" baseline="-25000" dirty="0" err="1">
                <a:ea typeface="ＭＳ Ｐゴシック" pitchFamily="34" charset="-128"/>
              </a:rPr>
              <a:t>j</a:t>
            </a:r>
            <a:r>
              <a:rPr lang="en-US" sz="2000" dirty="0">
                <a:ea typeface="ＭＳ Ｐゴシック" pitchFamily="34" charset="-128"/>
              </a:rPr>
              <a:t> | x</a:t>
            </a:r>
            <a:r>
              <a:rPr lang="en-US" sz="2000" baseline="-25000" dirty="0">
                <a:ea typeface="ＭＳ Ｐゴシック" pitchFamily="34" charset="-128"/>
              </a:rPr>
              <a:t>1</a:t>
            </a:r>
            <a:r>
              <a:rPr lang="en-US" sz="2000" dirty="0">
                <a:ea typeface="ＭＳ Ｐゴシック" pitchFamily="34" charset="-128"/>
              </a:rPr>
              <a:t>, x</a:t>
            </a:r>
            <a:r>
              <a:rPr lang="en-US" sz="2000" baseline="-25000" dirty="0">
                <a:ea typeface="ＭＳ Ｐゴシック" pitchFamily="34" charset="-128"/>
              </a:rPr>
              <a:t>2</a:t>
            </a:r>
            <a:r>
              <a:rPr lang="en-US" sz="2000" dirty="0">
                <a:ea typeface="ＭＳ Ｐゴシック" pitchFamily="34" charset="-128"/>
              </a:rPr>
              <a:t>, …, x</a:t>
            </a:r>
            <a:r>
              <a:rPr lang="en-US" sz="2000" baseline="-25000" dirty="0">
                <a:ea typeface="ＭＳ Ｐゴシック" pitchFamily="34" charset="-128"/>
              </a:rPr>
              <a:t>j-1, </a:t>
            </a:r>
            <a:r>
              <a:rPr lang="en-US" sz="2000" dirty="0">
                <a:ea typeface="ＭＳ Ｐゴシック" pitchFamily="34" charset="-128"/>
              </a:rPr>
              <a:t>x</a:t>
            </a:r>
            <a:r>
              <a:rPr lang="en-US" sz="2000" baseline="-25000" dirty="0">
                <a:ea typeface="ＭＳ Ｐゴシック" pitchFamily="34" charset="-128"/>
              </a:rPr>
              <a:t>j+1</a:t>
            </a:r>
            <a:r>
              <a:rPr lang="en-US" sz="2000" dirty="0">
                <a:ea typeface="ＭＳ Ｐゴシック" pitchFamily="34" charset="-128"/>
              </a:rPr>
              <a:t>, …, </a:t>
            </a:r>
            <a:r>
              <a:rPr lang="en-US" sz="2000" dirty="0" err="1">
                <a:ea typeface="ＭＳ Ｐゴシック" pitchFamily="34" charset="-128"/>
              </a:rPr>
              <a:t>x</a:t>
            </a:r>
            <a:r>
              <a:rPr lang="en-US" sz="2000" baseline="-25000" dirty="0" err="1">
                <a:ea typeface="ＭＳ Ｐゴシック" pitchFamily="34" charset="-128"/>
              </a:rPr>
              <a:t>n</a:t>
            </a:r>
            <a:r>
              <a:rPr lang="en-US" sz="2000" baseline="-25000" dirty="0">
                <a:ea typeface="ＭＳ Ｐゴシック" pitchFamily="34" charset="-128"/>
              </a:rPr>
              <a:t>,</a:t>
            </a:r>
            <a:r>
              <a:rPr lang="en-US" sz="2000" dirty="0">
                <a:ea typeface="ＭＳ Ｐゴシック" pitchFamily="34" charset="-128"/>
              </a:rPr>
              <a:t> e</a:t>
            </a:r>
            <a:r>
              <a:rPr lang="en-US" sz="2000" baseline="-25000" dirty="0">
                <a:ea typeface="ＭＳ Ｐゴシック" pitchFamily="34" charset="-128"/>
              </a:rPr>
              <a:t>1,</a:t>
            </a:r>
            <a:r>
              <a:rPr lang="en-US" sz="2000" dirty="0">
                <a:ea typeface="ＭＳ Ｐゴシック" pitchFamily="34" charset="-128"/>
              </a:rPr>
              <a:t> …</a:t>
            </a:r>
            <a:r>
              <a:rPr lang="en-US" sz="2000" baseline="-25000" dirty="0">
                <a:ea typeface="ＭＳ Ｐゴシック" pitchFamily="34" charset="-128"/>
              </a:rPr>
              <a:t>,</a:t>
            </a:r>
            <a:r>
              <a:rPr lang="en-US" sz="2000" dirty="0">
                <a:ea typeface="ＭＳ Ｐゴシック" pitchFamily="34" charset="-128"/>
              </a:rPr>
              <a:t> </a:t>
            </a:r>
            <a:r>
              <a:rPr lang="en-US" sz="2000" dirty="0" err="1">
                <a:ea typeface="ＭＳ Ｐゴシック" pitchFamily="34" charset="-128"/>
              </a:rPr>
              <a:t>e</a:t>
            </a:r>
            <a:r>
              <a:rPr lang="en-US" sz="2000" baseline="-25000" dirty="0" err="1">
                <a:ea typeface="ＭＳ Ｐゴシック" pitchFamily="34" charset="-128"/>
              </a:rPr>
              <a:t>m</a:t>
            </a:r>
            <a:r>
              <a:rPr lang="en-US" sz="2000" dirty="0">
                <a:ea typeface="ＭＳ Ｐゴシック" pitchFamily="34" charset="-128"/>
              </a:rPr>
              <a:t>)</a:t>
            </a:r>
          </a:p>
          <a:p>
            <a:pPr lvl="2"/>
            <a:endParaRPr lang="en-US" sz="1800" dirty="0">
              <a:ea typeface="ＭＳ Ｐゴシック" pitchFamily="34" charset="-128"/>
            </a:endParaRPr>
          </a:p>
          <a:p>
            <a:r>
              <a:rPr lang="en-US" sz="2400" dirty="0">
                <a:ea typeface="ＭＳ Ｐゴシック" pitchFamily="34" charset="-128"/>
              </a:rPr>
              <a:t>Stationary distribution:</a:t>
            </a:r>
          </a:p>
          <a:p>
            <a:pPr lvl="1"/>
            <a:r>
              <a:rPr lang="en-US" sz="2000" dirty="0">
                <a:ea typeface="ＭＳ Ｐゴシック" pitchFamily="34" charset="-128"/>
              </a:rPr>
              <a:t>Conditional distribution P(X</a:t>
            </a:r>
            <a:r>
              <a:rPr lang="en-US" sz="2000" baseline="-25000" dirty="0">
                <a:ea typeface="ＭＳ Ｐゴシック" pitchFamily="34" charset="-128"/>
              </a:rPr>
              <a:t>1</a:t>
            </a:r>
            <a:r>
              <a:rPr lang="en-US" sz="2000" dirty="0">
                <a:ea typeface="ＭＳ Ｐゴシック" pitchFamily="34" charset="-128"/>
              </a:rPr>
              <a:t>, X</a:t>
            </a:r>
            <a:r>
              <a:rPr lang="en-US" sz="2000" baseline="-25000" dirty="0">
                <a:ea typeface="ＭＳ Ｐゴシック" pitchFamily="34" charset="-128"/>
              </a:rPr>
              <a:t>2</a:t>
            </a:r>
            <a:r>
              <a:rPr lang="en-US" sz="2000" dirty="0">
                <a:ea typeface="ＭＳ Ｐゴシック" pitchFamily="34" charset="-128"/>
              </a:rPr>
              <a:t> , … , X</a:t>
            </a:r>
            <a:r>
              <a:rPr lang="en-US" sz="2000" baseline="-25000" dirty="0">
                <a:ea typeface="ＭＳ Ｐゴシック" pitchFamily="34" charset="-128"/>
              </a:rPr>
              <a:t>n</a:t>
            </a:r>
            <a:r>
              <a:rPr lang="en-US" sz="2000" dirty="0">
                <a:ea typeface="ＭＳ Ｐゴシック" pitchFamily="34" charset="-128"/>
              </a:rPr>
              <a:t>|e</a:t>
            </a:r>
            <a:r>
              <a:rPr lang="en-US" sz="2000" baseline="-25000" dirty="0">
                <a:ea typeface="ＭＳ Ｐゴシック" pitchFamily="34" charset="-128"/>
              </a:rPr>
              <a:t>1,</a:t>
            </a:r>
            <a:r>
              <a:rPr lang="en-US" sz="2000" dirty="0">
                <a:ea typeface="ＭＳ Ｐゴシック" pitchFamily="34" charset="-128"/>
              </a:rPr>
              <a:t> …</a:t>
            </a:r>
            <a:r>
              <a:rPr lang="en-US" sz="2000" baseline="-25000" dirty="0">
                <a:ea typeface="ＭＳ Ｐゴシック" pitchFamily="34" charset="-128"/>
              </a:rPr>
              <a:t>,</a:t>
            </a:r>
            <a:r>
              <a:rPr lang="en-US" sz="2000" dirty="0">
                <a:ea typeface="ＭＳ Ｐゴシック" pitchFamily="34" charset="-128"/>
              </a:rPr>
              <a:t> </a:t>
            </a:r>
            <a:r>
              <a:rPr lang="en-US" sz="2000" dirty="0" err="1">
                <a:ea typeface="ＭＳ Ｐゴシック" pitchFamily="34" charset="-128"/>
              </a:rPr>
              <a:t>e</a:t>
            </a:r>
            <a:r>
              <a:rPr lang="en-US" sz="2000" baseline="-25000" dirty="0" err="1">
                <a:ea typeface="ＭＳ Ｐゴシック" pitchFamily="34" charset="-128"/>
              </a:rPr>
              <a:t>m</a:t>
            </a:r>
            <a:r>
              <a:rPr lang="en-US" sz="2000" dirty="0">
                <a:ea typeface="ＭＳ Ｐゴシック" pitchFamily="34" charset="-128"/>
              </a:rPr>
              <a:t>)</a:t>
            </a:r>
          </a:p>
          <a:p>
            <a:pPr lvl="1"/>
            <a:r>
              <a:rPr lang="en-US" sz="2000" dirty="0">
                <a:ea typeface="ＭＳ Ｐゴシック" pitchFamily="34" charset="-128"/>
              </a:rPr>
              <a:t>Means that w</a:t>
            </a:r>
            <a:r>
              <a:rPr lang="en-US" sz="2000" dirty="0">
                <a:ea typeface="ＭＳ Ｐゴシック" pitchFamily="34" charset="-128"/>
                <a:sym typeface="Wingdings" pitchFamily="2" charset="2"/>
              </a:rPr>
              <a:t>hen running Gibbs sampling long enough we get a sample from the desired distribution</a:t>
            </a:r>
          </a:p>
          <a:p>
            <a:pPr lvl="1"/>
            <a:r>
              <a:rPr lang="en-US" sz="2000" dirty="0">
                <a:ea typeface="ＭＳ Ｐゴシック" pitchFamily="34" charset="-128"/>
                <a:sym typeface="Wingdings" pitchFamily="2" charset="2"/>
              </a:rPr>
              <a:t>Requires some proof to show this is true!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057400"/>
            <a:ext cx="4905642" cy="388619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Time: Hidden Markov Models!</a:t>
            </a:r>
          </a:p>
        </p:txBody>
      </p:sp>
    </p:spTree>
    <p:extLst>
      <p:ext uri="{BB962C8B-B14F-4D97-AF65-F5344CB8AC3E}">
        <p14:creationId xmlns:p14="http://schemas.microsoft.com/office/powerpoint/2010/main" val="145749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t>Independence</a:t>
            </a:r>
          </a:p>
        </p:txBody>
      </p:sp>
      <p:sp>
        <p:nvSpPr>
          <p:cNvPr id="1014787" name="Rectangle 3"/>
          <p:cNvSpPr>
            <a:spLocks noGrp="1" noChangeArrowheads="1"/>
          </p:cNvSpPr>
          <p:nvPr>
            <p:ph idx="1"/>
          </p:nvPr>
        </p:nvSpPr>
        <p:spPr>
          <a:xfrm>
            <a:off x="457200" y="1600200"/>
            <a:ext cx="7192877" cy="4876800"/>
          </a:xfrm>
        </p:spPr>
        <p:txBody>
          <a:bodyPr/>
          <a:lstStyle/>
          <a:p>
            <a:pPr eaLnBrk="1" hangingPunct="1">
              <a:lnSpc>
                <a:spcPct val="90000"/>
              </a:lnSpc>
            </a:pPr>
            <a:r>
              <a:rPr lang="en-US" sz="2000" dirty="0"/>
              <a:t>Two variables are </a:t>
            </a:r>
            <a:r>
              <a:rPr lang="en-US" sz="2000" i="1" dirty="0"/>
              <a:t>independent</a:t>
            </a:r>
            <a:r>
              <a:rPr lang="en-US" sz="2000" dirty="0"/>
              <a:t> in a joint distribution if:</a:t>
            </a:r>
          </a:p>
          <a:p>
            <a:pPr lvl="1" eaLnBrk="1" hangingPunct="1">
              <a:lnSpc>
                <a:spcPct val="90000"/>
              </a:lnSpc>
            </a:pPr>
            <a:endParaRPr lang="en-US" sz="1800" dirty="0"/>
          </a:p>
          <a:p>
            <a:pPr lvl="1" eaLnBrk="1" hangingPunct="1">
              <a:lnSpc>
                <a:spcPct val="90000"/>
              </a:lnSpc>
            </a:pPr>
            <a:endParaRPr lang="en-US" sz="1800" dirty="0"/>
          </a:p>
          <a:p>
            <a:pPr lvl="1" eaLnBrk="1" hangingPunct="1">
              <a:lnSpc>
                <a:spcPct val="90000"/>
              </a:lnSpc>
            </a:pPr>
            <a:endParaRPr lang="en-US" sz="1800" dirty="0"/>
          </a:p>
          <a:p>
            <a:pPr lvl="1" eaLnBrk="1" hangingPunct="1">
              <a:lnSpc>
                <a:spcPct val="90000"/>
              </a:lnSpc>
            </a:pPr>
            <a:endParaRPr lang="en-US" sz="1800" dirty="0"/>
          </a:p>
          <a:p>
            <a:pPr lvl="1" eaLnBrk="1" hangingPunct="1">
              <a:lnSpc>
                <a:spcPct val="90000"/>
              </a:lnSpc>
            </a:pPr>
            <a:endParaRPr lang="en-US" sz="1800" dirty="0"/>
          </a:p>
          <a:p>
            <a:pPr lvl="1" eaLnBrk="1" hangingPunct="1">
              <a:lnSpc>
                <a:spcPct val="90000"/>
              </a:lnSpc>
            </a:pPr>
            <a:r>
              <a:rPr lang="en-US" sz="1800" dirty="0"/>
              <a:t>Says the joint distribution </a:t>
            </a:r>
            <a:r>
              <a:rPr lang="en-US" sz="1800" i="1" dirty="0"/>
              <a:t>factors</a:t>
            </a:r>
            <a:r>
              <a:rPr lang="en-US" sz="1800" dirty="0"/>
              <a:t> into a product of two simple ones</a:t>
            </a:r>
          </a:p>
          <a:p>
            <a:pPr lvl="1" eaLnBrk="1" hangingPunct="1">
              <a:lnSpc>
                <a:spcPct val="90000"/>
              </a:lnSpc>
            </a:pPr>
            <a:r>
              <a:rPr lang="en-US" sz="1800" dirty="0"/>
              <a:t>Usually variables aren’t independent!</a:t>
            </a:r>
          </a:p>
          <a:p>
            <a:pPr eaLnBrk="1" hangingPunct="1">
              <a:lnSpc>
                <a:spcPct val="90000"/>
              </a:lnSpc>
            </a:pPr>
            <a:endParaRPr lang="en-US" sz="2000" dirty="0"/>
          </a:p>
          <a:p>
            <a:pPr eaLnBrk="1" hangingPunct="1">
              <a:lnSpc>
                <a:spcPct val="90000"/>
              </a:lnSpc>
            </a:pPr>
            <a:r>
              <a:rPr lang="en-US" sz="2000" dirty="0"/>
              <a:t>Can use independence as a </a:t>
            </a:r>
            <a:r>
              <a:rPr lang="en-US" sz="2000" i="1" dirty="0"/>
              <a:t>modeling assumption</a:t>
            </a:r>
          </a:p>
          <a:p>
            <a:pPr lvl="1" eaLnBrk="1" hangingPunct="1">
              <a:lnSpc>
                <a:spcPct val="90000"/>
              </a:lnSpc>
            </a:pPr>
            <a:r>
              <a:rPr lang="en-US" sz="1800" dirty="0"/>
              <a:t>Independence can be a simplifying assumption</a:t>
            </a:r>
          </a:p>
          <a:p>
            <a:pPr lvl="1" eaLnBrk="1" hangingPunct="1">
              <a:lnSpc>
                <a:spcPct val="90000"/>
              </a:lnSpc>
            </a:pPr>
            <a:r>
              <a:rPr lang="en-US" sz="1800" i="1" dirty="0"/>
              <a:t>Empirical  </a:t>
            </a:r>
            <a:r>
              <a:rPr lang="en-US" sz="1800" dirty="0"/>
              <a:t>joint distributions: at best “close” to independent</a:t>
            </a:r>
          </a:p>
          <a:p>
            <a:pPr lvl="1" eaLnBrk="1" hangingPunct="1">
              <a:lnSpc>
                <a:spcPct val="90000"/>
              </a:lnSpc>
            </a:pPr>
            <a:r>
              <a:rPr lang="en-US" sz="1800" dirty="0"/>
              <a:t>What could we assume for {Weather, Traffic, Cavity}?</a:t>
            </a:r>
          </a:p>
          <a:p>
            <a:pPr eaLnBrk="1" hangingPunct="1">
              <a:lnSpc>
                <a:spcPct val="90000"/>
              </a:lnSpc>
            </a:pPr>
            <a:endParaRPr lang="en-US" sz="2000" dirty="0"/>
          </a:p>
          <a:p>
            <a:pPr eaLnBrk="1" hangingPunct="1">
              <a:lnSpc>
                <a:spcPct val="90000"/>
              </a:lnSpc>
            </a:pPr>
            <a:r>
              <a:rPr lang="en-US" sz="2000" dirty="0"/>
              <a:t>Independence is like something from CSPs: what?</a:t>
            </a:r>
          </a:p>
        </p:txBody>
      </p:sp>
      <p:pic>
        <p:nvPicPr>
          <p:cNvPr id="23556" name="Picture 5"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1846263" y="2201863"/>
            <a:ext cx="32131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descr="txp_fi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1655763" y="2873375"/>
            <a:ext cx="358775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txp_fi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6215048" y="2516188"/>
            <a:ext cx="1016000" cy="263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05141" y="1844205"/>
            <a:ext cx="4257231" cy="3752458"/>
          </a:xfrm>
          <a:prstGeom prst="rect">
            <a:avLst/>
          </a:prstGeom>
        </p:spPr>
      </p:pic>
    </p:spTree>
    <p:extLst>
      <p:ext uri="{BB962C8B-B14F-4D97-AF65-F5344CB8AC3E}">
        <p14:creationId xmlns:p14="http://schemas.microsoft.com/office/powerpoint/2010/main" val="8094030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1478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14787">
                                            <p:txEl>
                                              <p:pRg st="7" end="7"/>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14787">
                                            <p:txEl>
                                              <p:pRg st="9" end="9"/>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14787">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14787">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14787">
                                            <p:txEl>
                                              <p:pRg st="12" end="12"/>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01478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t>Example: Independence?</a:t>
            </a:r>
          </a:p>
        </p:txBody>
      </p:sp>
      <p:graphicFrame>
        <p:nvGraphicFramePr>
          <p:cNvPr id="1041412" name="Group 4"/>
          <p:cNvGraphicFramePr>
            <a:graphicFrameLocks noGrp="1"/>
          </p:cNvGraphicFramePr>
          <p:nvPr>
            <p:extLst>
              <p:ext uri="{D42A27DB-BD31-4B8C-83A1-F6EECF244321}">
                <p14:modId xmlns:p14="http://schemas.microsoft.com/office/powerpoint/2010/main" val="969733153"/>
              </p:ext>
            </p:extLst>
          </p:nvPr>
        </p:nvGraphicFramePr>
        <p:xfrm>
          <a:off x="2278114" y="3277390"/>
          <a:ext cx="2209800" cy="1854201"/>
        </p:xfrm>
        <a:graphic>
          <a:graphicData uri="http://schemas.openxmlformats.org/drawingml/2006/table">
            <a:tbl>
              <a:tblPr/>
              <a:tblGrid>
                <a:gridCol w="82867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55245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041438" name="Group 30"/>
          <p:cNvGraphicFramePr>
            <a:graphicFrameLocks noGrp="1"/>
          </p:cNvGraphicFramePr>
          <p:nvPr>
            <p:extLst>
              <p:ext uri="{D42A27DB-BD31-4B8C-83A1-F6EECF244321}">
                <p14:modId xmlns:p14="http://schemas.microsoft.com/office/powerpoint/2010/main" val="3041232516"/>
              </p:ext>
            </p:extLst>
          </p:nvPr>
        </p:nvGraphicFramePr>
        <p:xfrm>
          <a:off x="7394626" y="3285327"/>
          <a:ext cx="2209800" cy="1854201"/>
        </p:xfrm>
        <a:graphic>
          <a:graphicData uri="http://schemas.openxmlformats.org/drawingml/2006/table">
            <a:tbl>
              <a:tblPr/>
              <a:tblGrid>
                <a:gridCol w="82867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55245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041464" name="Group 56"/>
          <p:cNvGraphicFramePr>
            <a:graphicFrameLocks noGrp="1"/>
          </p:cNvGraphicFramePr>
          <p:nvPr>
            <p:extLst>
              <p:ext uri="{D42A27DB-BD31-4B8C-83A1-F6EECF244321}">
                <p14:modId xmlns:p14="http://schemas.microsoft.com/office/powerpoint/2010/main" val="1485898402"/>
              </p:ext>
            </p:extLst>
          </p:nvPr>
        </p:nvGraphicFramePr>
        <p:xfrm>
          <a:off x="5135614" y="2108990"/>
          <a:ext cx="1428750" cy="1114425"/>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041478" name="Group 70"/>
          <p:cNvGraphicFramePr>
            <a:graphicFrameLocks noGrp="1"/>
          </p:cNvGraphicFramePr>
          <p:nvPr>
            <p:extLst>
              <p:ext uri="{D42A27DB-BD31-4B8C-83A1-F6EECF244321}">
                <p14:modId xmlns:p14="http://schemas.microsoft.com/office/powerpoint/2010/main" val="2518784373"/>
              </p:ext>
            </p:extLst>
          </p:nvPr>
        </p:nvGraphicFramePr>
        <p:xfrm>
          <a:off x="5140376" y="5076027"/>
          <a:ext cx="1428750" cy="1114425"/>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W</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rain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26707" name="Picture 15" descr="txp_fi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722614" y="2848765"/>
            <a:ext cx="129698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732" name="Picture 91"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5519789" y="1731165"/>
            <a:ext cx="7318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733" name="Picture 14" descr="txp_fi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5457876" y="4704552"/>
            <a:ext cx="8509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0000" y="2743200"/>
            <a:ext cx="3581400" cy="362054"/>
          </a:xfrm>
          <a:prstGeom prst="rect">
            <a:avLst/>
          </a:prstGeom>
        </p:spPr>
      </p:pic>
    </p:spTree>
    <p:extLst>
      <p:ext uri="{BB962C8B-B14F-4D97-AF65-F5344CB8AC3E}">
        <p14:creationId xmlns:p14="http://schemas.microsoft.com/office/powerpoint/2010/main" val="18987555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14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73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414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73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414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t>Example: Independence</a:t>
            </a:r>
          </a:p>
        </p:txBody>
      </p:sp>
      <p:sp>
        <p:nvSpPr>
          <p:cNvPr id="27651" name="Rectangle 3"/>
          <p:cNvSpPr>
            <a:spLocks noGrp="1" noChangeArrowheads="1"/>
          </p:cNvSpPr>
          <p:nvPr>
            <p:ph idx="1"/>
          </p:nvPr>
        </p:nvSpPr>
        <p:spPr/>
        <p:txBody>
          <a:bodyPr/>
          <a:lstStyle/>
          <a:p>
            <a:pPr eaLnBrk="1" hangingPunct="1"/>
            <a:r>
              <a:rPr lang="en-US" dirty="0"/>
              <a:t>N fair, independent coin flips:</a:t>
            </a:r>
          </a:p>
        </p:txBody>
      </p:sp>
      <p:graphicFrame>
        <p:nvGraphicFramePr>
          <p:cNvPr id="1043475" name="Group 19"/>
          <p:cNvGraphicFramePr>
            <a:graphicFrameLocks noGrp="1"/>
          </p:cNvGraphicFramePr>
          <p:nvPr>
            <p:extLst>
              <p:ext uri="{D42A27DB-BD31-4B8C-83A1-F6EECF244321}">
                <p14:modId xmlns:p14="http://schemas.microsoft.com/office/powerpoint/2010/main" val="1572638868"/>
              </p:ext>
            </p:extLst>
          </p:nvPr>
        </p:nvGraphicFramePr>
        <p:xfrm>
          <a:off x="699676" y="2892425"/>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27663" name="Picture 20"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993364" y="2514600"/>
            <a:ext cx="91122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043477" name="Group 21"/>
          <p:cNvGraphicFramePr>
            <a:graphicFrameLocks noGrp="1"/>
          </p:cNvGraphicFramePr>
          <p:nvPr>
            <p:extLst>
              <p:ext uri="{D42A27DB-BD31-4B8C-83A1-F6EECF244321}">
                <p14:modId xmlns:p14="http://schemas.microsoft.com/office/powerpoint/2010/main" val="2053505581"/>
              </p:ext>
            </p:extLst>
          </p:nvPr>
        </p:nvGraphicFramePr>
        <p:xfrm>
          <a:off x="2471326" y="2889250"/>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43489" name="Group 33"/>
          <p:cNvGraphicFramePr>
            <a:graphicFrameLocks noGrp="1"/>
          </p:cNvGraphicFramePr>
          <p:nvPr>
            <p:extLst>
              <p:ext uri="{D42A27DB-BD31-4B8C-83A1-F6EECF244321}">
                <p14:modId xmlns:p14="http://schemas.microsoft.com/office/powerpoint/2010/main" val="685776543"/>
              </p:ext>
            </p:extLst>
          </p:nvPr>
        </p:nvGraphicFramePr>
        <p:xfrm>
          <a:off x="5747926" y="2889250"/>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27686" name="Picture 45"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6036851" y="2514600"/>
            <a:ext cx="925513"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87" name="Picture 46"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2766601" y="2514600"/>
            <a:ext cx="91122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88" name="Picture 48"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4585876" y="3170238"/>
            <a:ext cx="469900" cy="8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89" name="AutoShape 49"/>
          <p:cNvSpPr>
            <a:spLocks/>
          </p:cNvSpPr>
          <p:nvPr/>
        </p:nvSpPr>
        <p:spPr bwMode="auto">
          <a:xfrm rot="-5400000">
            <a:off x="3804826" y="590550"/>
            <a:ext cx="381000" cy="7124700"/>
          </a:xfrm>
          <a:prstGeom prst="leftBrace">
            <a:avLst>
              <a:gd name="adj1" fmla="val 155833"/>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27690" name="Rectangle 52"/>
          <p:cNvSpPr>
            <a:spLocks noChangeArrowheads="1"/>
          </p:cNvSpPr>
          <p:nvPr/>
        </p:nvSpPr>
        <p:spPr bwMode="auto">
          <a:xfrm>
            <a:off x="2680876" y="5181600"/>
            <a:ext cx="2895600" cy="1295400"/>
          </a:xfrm>
          <a:prstGeom prst="rect">
            <a:avLst/>
          </a:prstGeom>
          <a:solidFill>
            <a:schemeClr val="bg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27691" name="AutoShape 57"/>
          <p:cNvSpPr>
            <a:spLocks/>
          </p:cNvSpPr>
          <p:nvPr/>
        </p:nvSpPr>
        <p:spPr bwMode="auto">
          <a:xfrm>
            <a:off x="2299876" y="5105400"/>
            <a:ext cx="152400" cy="1371600"/>
          </a:xfrm>
          <a:prstGeom prst="leftBrace">
            <a:avLst>
              <a:gd name="adj1" fmla="val 75000"/>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pic>
        <p:nvPicPr>
          <p:cNvPr id="27692" name="Picture 58" descr="txp_fig"/>
          <p:cNvPicPr>
            <a:picLocks noChangeAspect="1" noChangeArrowheads="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2909476" y="4800600"/>
            <a:ext cx="246538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93" name="Picture 59" descr="txp_fig"/>
          <p:cNvPicPr>
            <a:picLocks noChangeAspect="1" noChangeArrowheads="1"/>
          </p:cNvPicPr>
          <p:nvPr>
            <p:custDataLst>
              <p:tags r:id="rId6"/>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842676" y="5588000"/>
            <a:ext cx="328613" cy="25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94" name="Freeform 60"/>
          <p:cNvSpPr>
            <a:spLocks/>
          </p:cNvSpPr>
          <p:nvPr/>
        </p:nvSpPr>
        <p:spPr bwMode="auto">
          <a:xfrm>
            <a:off x="2604676" y="5791200"/>
            <a:ext cx="2971800" cy="457200"/>
          </a:xfrm>
          <a:custGeom>
            <a:avLst/>
            <a:gdLst>
              <a:gd name="T0" fmla="*/ 0 w 1872"/>
              <a:gd name="T1" fmla="*/ 2147483647 h 288"/>
              <a:gd name="T2" fmla="*/ 2147483647 w 1872"/>
              <a:gd name="T3" fmla="*/ 0 h 288"/>
              <a:gd name="T4" fmla="*/ 2147483647 w 1872"/>
              <a:gd name="T5" fmla="*/ 2147483647 h 288"/>
              <a:gd name="T6" fmla="*/ 2147483647 w 1872"/>
              <a:gd name="T7" fmla="*/ 0 h 288"/>
              <a:gd name="T8" fmla="*/ 2147483647 w 1872"/>
              <a:gd name="T9" fmla="*/ 2147483647 h 288"/>
              <a:gd name="T10" fmla="*/ 2147483647 w 1872"/>
              <a:gd name="T11" fmla="*/ 0 h 288"/>
              <a:gd name="T12" fmla="*/ 2147483647 w 1872"/>
              <a:gd name="T13" fmla="*/ 2147483647 h 288"/>
              <a:gd name="T14" fmla="*/ 2147483647 w 1872"/>
              <a:gd name="T15" fmla="*/ 2147483647 h 288"/>
              <a:gd name="T16" fmla="*/ 2147483647 w 1872"/>
              <a:gd name="T17" fmla="*/ 2147483647 h 288"/>
              <a:gd name="T18" fmla="*/ 2147483647 w 1872"/>
              <a:gd name="T19" fmla="*/ 2147483647 h 288"/>
              <a:gd name="T20" fmla="*/ 2147483647 w 1872"/>
              <a:gd name="T21" fmla="*/ 2147483647 h 288"/>
              <a:gd name="T22" fmla="*/ 2147483647 w 1872"/>
              <a:gd name="T23" fmla="*/ 2147483647 h 288"/>
              <a:gd name="T24" fmla="*/ 2147483647 w 1872"/>
              <a:gd name="T25" fmla="*/ 2147483647 h 288"/>
              <a:gd name="T26" fmla="*/ 0 w 1872"/>
              <a:gd name="T27" fmla="*/ 2147483647 h 288"/>
              <a:gd name="T28" fmla="*/ 0 w 1872"/>
              <a:gd name="T29" fmla="*/ 2147483647 h 2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872"/>
              <a:gd name="T46" fmla="*/ 0 h 288"/>
              <a:gd name="T47" fmla="*/ 1872 w 1872"/>
              <a:gd name="T48" fmla="*/ 288 h 28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872" h="288">
                <a:moveTo>
                  <a:pt x="0" y="115"/>
                </a:moveTo>
                <a:lnTo>
                  <a:pt x="197" y="0"/>
                </a:lnTo>
                <a:lnTo>
                  <a:pt x="493" y="58"/>
                </a:lnTo>
                <a:lnTo>
                  <a:pt x="837" y="0"/>
                </a:lnTo>
                <a:lnTo>
                  <a:pt x="1182" y="115"/>
                </a:lnTo>
                <a:lnTo>
                  <a:pt x="1576" y="0"/>
                </a:lnTo>
                <a:lnTo>
                  <a:pt x="1872" y="115"/>
                </a:lnTo>
                <a:lnTo>
                  <a:pt x="1872" y="230"/>
                </a:lnTo>
                <a:lnTo>
                  <a:pt x="1576" y="173"/>
                </a:lnTo>
                <a:lnTo>
                  <a:pt x="1182" y="288"/>
                </a:lnTo>
                <a:lnTo>
                  <a:pt x="841" y="136"/>
                </a:lnTo>
                <a:lnTo>
                  <a:pt x="502" y="201"/>
                </a:lnTo>
                <a:lnTo>
                  <a:pt x="197" y="173"/>
                </a:lnTo>
                <a:lnTo>
                  <a:pt x="0" y="230"/>
                </a:lnTo>
                <a:lnTo>
                  <a:pt x="0" y="11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pic>
        <p:nvPicPr>
          <p:cNvPr id="2" name="Picture 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402524" y="1150853"/>
            <a:ext cx="3229661" cy="3085480"/>
          </a:xfrm>
          <a:prstGeom prst="rect">
            <a:avLst/>
          </a:prstGeom>
        </p:spPr>
      </p:pic>
      <p:pic>
        <p:nvPicPr>
          <p:cNvPr id="3" name="Picture 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709609" y="4749346"/>
            <a:ext cx="4115264" cy="1860625"/>
          </a:xfrm>
          <a:prstGeom prst="rect">
            <a:avLst/>
          </a:prstGeom>
        </p:spPr>
      </p:pic>
    </p:spTree>
    <p:extLst>
      <p:ext uri="{BB962C8B-B14F-4D97-AF65-F5344CB8AC3E}">
        <p14:creationId xmlns:p14="http://schemas.microsoft.com/office/powerpoint/2010/main" val="36253257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3700" y="1600200"/>
            <a:ext cx="6324599" cy="4155156"/>
          </a:xfrm>
          <a:prstGeom prst="rect">
            <a:avLst/>
          </a:prstGeom>
        </p:spPr>
      </p:pic>
    </p:spTree>
    <p:extLst>
      <p:ext uri="{BB962C8B-B14F-4D97-AF65-F5344CB8AC3E}">
        <p14:creationId xmlns:p14="http://schemas.microsoft.com/office/powerpoint/2010/main" val="588388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400" y="1828800"/>
            <a:ext cx="5041097" cy="3014588"/>
          </a:xfrm>
          <a:prstGeom prst="rect">
            <a:avLst/>
          </a:prstGeom>
        </p:spPr>
      </p:pic>
      <p:sp>
        <p:nvSpPr>
          <p:cNvPr id="10242"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45507" name="Rectangle 3"/>
          <p:cNvSpPr>
            <a:spLocks noGrp="1" noChangeArrowheads="1"/>
          </p:cNvSpPr>
          <p:nvPr>
            <p:ph idx="1"/>
          </p:nvPr>
        </p:nvSpPr>
        <p:spPr>
          <a:xfrm>
            <a:off x="304800" y="1397001"/>
            <a:ext cx="6858000" cy="4729164"/>
          </a:xfrm>
        </p:spPr>
        <p:txBody>
          <a:bodyPr/>
          <a:lstStyle/>
          <a:p>
            <a:pPr eaLnBrk="1" hangingPunct="1">
              <a:lnSpc>
                <a:spcPct val="80000"/>
              </a:lnSpc>
            </a:pPr>
            <a:r>
              <a:rPr lang="en-US" sz="2000" dirty="0">
                <a:latin typeface="Calibri"/>
                <a:cs typeface="Calibri"/>
              </a:rPr>
              <a:t>P(Toothache, Cavity, Catch)</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If I have a cavity, the probability that the probe catches in it doesn't depend on whether I have a toothache:</a:t>
            </a:r>
          </a:p>
          <a:p>
            <a:pPr lvl="1" eaLnBrk="1" hangingPunct="1">
              <a:lnSpc>
                <a:spcPct val="80000"/>
              </a:lnSpc>
            </a:pPr>
            <a:r>
              <a:rPr lang="en-US" sz="1800" dirty="0">
                <a:latin typeface="Calibri"/>
                <a:cs typeface="Calibri"/>
              </a:rPr>
              <a:t>P(+catch | +toothache, +cavity) = P(+catch | +cavity)</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The same independence holds if I don</a:t>
            </a:r>
            <a:r>
              <a:rPr lang="ja-JP" altLang="en-US" sz="2000" dirty="0">
                <a:latin typeface="Calibri"/>
                <a:cs typeface="Calibri"/>
              </a:rPr>
              <a:t>’</a:t>
            </a:r>
            <a:r>
              <a:rPr lang="en-US" sz="2000" dirty="0">
                <a:latin typeface="Calibri"/>
                <a:cs typeface="Calibri"/>
              </a:rPr>
              <a:t>t have a cavity:</a:t>
            </a:r>
          </a:p>
          <a:p>
            <a:pPr lvl="1" eaLnBrk="1" hangingPunct="1">
              <a:lnSpc>
                <a:spcPct val="80000"/>
              </a:lnSpc>
            </a:pPr>
            <a:r>
              <a:rPr lang="en-US" sz="1800" dirty="0">
                <a:latin typeface="Calibri"/>
                <a:cs typeface="Calibri"/>
              </a:rPr>
              <a:t>P(+catch | +toothache, </a:t>
            </a:r>
            <a:r>
              <a:rPr lang="en-US" sz="1800" dirty="0">
                <a:latin typeface="Calibri"/>
                <a:cs typeface="Calibri"/>
                <a:sym typeface="Symbol" charset="0"/>
              </a:rPr>
              <a:t>-</a:t>
            </a:r>
            <a:r>
              <a:rPr lang="en-US" sz="1800" dirty="0">
                <a:latin typeface="Calibri"/>
                <a:cs typeface="Calibri"/>
              </a:rPr>
              <a:t>cavity) = P(+catch| </a:t>
            </a:r>
            <a:r>
              <a:rPr lang="en-US" sz="1800" dirty="0">
                <a:latin typeface="Calibri"/>
                <a:cs typeface="Calibri"/>
                <a:sym typeface="Symbol" charset="0"/>
              </a:rPr>
              <a:t>-</a:t>
            </a:r>
            <a:r>
              <a:rPr lang="en-US" sz="1800" dirty="0">
                <a:latin typeface="Calibri"/>
                <a:cs typeface="Calibri"/>
              </a:rPr>
              <a:t>cavity)</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Catch is </a:t>
            </a:r>
            <a:r>
              <a:rPr lang="en-US" sz="2000" i="1" dirty="0">
                <a:latin typeface="Calibri"/>
                <a:cs typeface="Calibri"/>
              </a:rPr>
              <a:t>conditionally independent</a:t>
            </a:r>
            <a:r>
              <a:rPr lang="en-US" sz="2000" dirty="0">
                <a:latin typeface="Calibri"/>
                <a:cs typeface="Calibri"/>
              </a:rPr>
              <a:t> of Toothache given Cavity:</a:t>
            </a:r>
          </a:p>
          <a:p>
            <a:pPr lvl="1" eaLnBrk="1" hangingPunct="1">
              <a:lnSpc>
                <a:spcPct val="80000"/>
              </a:lnSpc>
            </a:pPr>
            <a:r>
              <a:rPr lang="en-US" sz="1800" dirty="0">
                <a:latin typeface="Calibri"/>
                <a:cs typeface="Calibri"/>
              </a:rPr>
              <a:t>P(Catch | Toothache, Cavity) = P(Catch | Cavity)</a:t>
            </a:r>
          </a:p>
          <a:p>
            <a:pPr eaLnBrk="1" hangingPunct="1">
              <a:lnSpc>
                <a:spcPct val="80000"/>
              </a:lnSpc>
            </a:pPr>
            <a:endParaRPr lang="en-US" sz="2000" dirty="0">
              <a:latin typeface="Calibri"/>
              <a:cs typeface="Calibri"/>
            </a:endParaRPr>
          </a:p>
        </p:txBody>
      </p:sp>
      <p:sp>
        <p:nvSpPr>
          <p:cNvPr id="5" name="Rectangle 3"/>
          <p:cNvSpPr txBox="1">
            <a:spLocks noChangeArrowheads="1"/>
          </p:cNvSpPr>
          <p:nvPr/>
        </p:nvSpPr>
        <p:spPr bwMode="auto">
          <a:xfrm>
            <a:off x="304800" y="4948236"/>
            <a:ext cx="7772400" cy="8429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Equivalent statements:</a:t>
            </a:r>
          </a:p>
          <a:p>
            <a:pPr lvl="1">
              <a:lnSpc>
                <a:spcPct val="80000"/>
              </a:lnSpc>
            </a:pPr>
            <a:r>
              <a:rPr lang="en-US" sz="1800" dirty="0">
                <a:latin typeface="Calibri"/>
                <a:cs typeface="Calibri"/>
              </a:rPr>
              <a:t>P(Toothache | Catch , Cavity) = P(Toothache | Cavity)</a:t>
            </a:r>
          </a:p>
          <a:p>
            <a:pPr lvl="1">
              <a:lnSpc>
                <a:spcPct val="80000"/>
              </a:lnSpc>
            </a:pPr>
            <a:r>
              <a:rPr lang="en-US" sz="1800" dirty="0">
                <a:latin typeface="Calibri"/>
                <a:cs typeface="Calibri"/>
              </a:rPr>
              <a:t>P(Toothache, Catch | Cavity) = P(Toothache | Cavity) P(Catch | Cavity)</a:t>
            </a:r>
          </a:p>
          <a:p>
            <a:pPr lvl="1">
              <a:lnSpc>
                <a:spcPct val="80000"/>
              </a:lnSpc>
            </a:pPr>
            <a:r>
              <a:rPr lang="en-US" sz="1800" dirty="0">
                <a:latin typeface="Calibri"/>
                <a:cs typeface="Calibri"/>
              </a:rPr>
              <a:t>One can be derived from the other easily</a:t>
            </a:r>
          </a:p>
        </p:txBody>
      </p:sp>
    </p:spTree>
    <p:extLst>
      <p:ext uri="{BB962C8B-B14F-4D97-AF65-F5344CB8AC3E}">
        <p14:creationId xmlns:p14="http://schemas.microsoft.com/office/powerpoint/2010/main" val="36266393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550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5507">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4550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45507">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4550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5507">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103438" y="1524000"/>
            <a:ext cx="8229600" cy="4953000"/>
          </a:xfrm>
        </p:spPr>
        <p:txBody>
          <a:bodyPr/>
          <a:lstStyle/>
          <a:p>
            <a:pPr eaLnBrk="1" hangingPunct="1">
              <a:lnSpc>
                <a:spcPct val="80000"/>
              </a:lnSpc>
            </a:pPr>
            <a:r>
              <a:rPr lang="en-US" sz="2400" dirty="0">
                <a:latin typeface="Calibri"/>
                <a:cs typeface="Calibri"/>
              </a:rPr>
              <a:t>Unconditional (absolute) independence very rare (why?)</a:t>
            </a:r>
          </a:p>
          <a:p>
            <a:pPr eaLnBrk="1" hangingPunct="1">
              <a:lnSpc>
                <a:spcPct val="80000"/>
              </a:lnSpc>
            </a:pPr>
            <a:endParaRPr lang="en-US" sz="2400" dirty="0">
              <a:latin typeface="Calibri"/>
              <a:cs typeface="Calibri"/>
            </a:endParaRPr>
          </a:p>
          <a:p>
            <a:pPr eaLnBrk="1" hangingPunct="1">
              <a:lnSpc>
                <a:spcPct val="80000"/>
              </a:lnSpc>
            </a:pPr>
            <a:r>
              <a:rPr lang="en-US" sz="2400" i="1" dirty="0">
                <a:latin typeface="Calibri"/>
                <a:cs typeface="Calibri"/>
              </a:rPr>
              <a:t>Conditional independence</a:t>
            </a:r>
            <a:r>
              <a:rPr lang="en-US" sz="2400" dirty="0">
                <a:latin typeface="Calibri"/>
                <a:cs typeface="Calibri"/>
              </a:rPr>
              <a:t> is our most basic and robust form of knowledge about uncertain environments.</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X is conditionally independent of Y given Z</a:t>
            </a:r>
          </a:p>
          <a:p>
            <a:pPr eaLnBrk="1" hangingPunct="1">
              <a:lnSpc>
                <a:spcPct val="80000"/>
              </a:lnSpc>
            </a:pPr>
            <a:endParaRPr lang="en-US" sz="2400" dirty="0">
              <a:latin typeface="Calibri"/>
              <a:cs typeface="Calibri"/>
            </a:endParaRPr>
          </a:p>
          <a:p>
            <a:pPr marL="0" indent="0" eaLnBrk="1" hangingPunct="1">
              <a:lnSpc>
                <a:spcPct val="80000"/>
              </a:lnSpc>
              <a:buNone/>
            </a:pPr>
            <a:r>
              <a:rPr lang="en-US" sz="2400" dirty="0">
                <a:latin typeface="Calibri"/>
                <a:cs typeface="Calibri"/>
              </a:rPr>
              <a:t>      if and only if:</a:t>
            </a:r>
          </a:p>
          <a:p>
            <a:pPr marL="0" indent="0" eaLnBrk="1" hangingPunct="1">
              <a:lnSpc>
                <a:spcPct val="80000"/>
              </a:lnSpc>
              <a:buNone/>
            </a:pPr>
            <a:endParaRPr lang="en-US" sz="2400" dirty="0">
              <a:latin typeface="Calibri"/>
              <a:cs typeface="Calibri"/>
            </a:endParaRPr>
          </a:p>
          <a:p>
            <a:pPr marL="0" indent="0" eaLnBrk="1" hangingPunct="1">
              <a:lnSpc>
                <a:spcPct val="80000"/>
              </a:lnSpc>
              <a:buNone/>
            </a:pPr>
            <a:endParaRPr lang="en-US" sz="2400" dirty="0">
              <a:latin typeface="Calibri"/>
              <a:cs typeface="Calibri"/>
            </a:endParaRPr>
          </a:p>
          <a:p>
            <a:pPr marL="0" indent="0" eaLnBrk="1" hangingPunct="1">
              <a:lnSpc>
                <a:spcPct val="80000"/>
              </a:lnSpc>
              <a:buNone/>
            </a:pPr>
            <a:r>
              <a:rPr lang="en-US" sz="2400" dirty="0">
                <a:latin typeface="Calibri"/>
                <a:cs typeface="Calibri"/>
              </a:rPr>
              <a:t>      or, equivalently, if and only if</a:t>
            </a: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3094038" y="4572000"/>
            <a:ext cx="4841875" cy="3138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7" name="Picture 6" descr="txp_fig.pn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bwMode="auto">
          <a:xfrm>
            <a:off x="9448800" y="3352800"/>
            <a:ext cx="1401762" cy="36796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6" name="Picture 5" descr="txp_fig.pn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bwMode="auto">
          <a:xfrm>
            <a:off x="3170238" y="5715000"/>
            <a:ext cx="3884613" cy="31375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24959377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 name="FIRSTPABBEEL@W80480ZJATPT3PP7" val="4106"/>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2)&#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976"/>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 X_2, \ldots 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5"/>
  <p:tag name="PICTUREFILESIZE" val="7961"/>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2^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1530"/>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y | z) = P(x | z) P(y | z)&#10;\]&#10;\end{document}&#10;"/>
  <p:tag name="FILENAME" val="txp_fig"/>
  <p:tag name="FORMAT" val="pngmono"/>
  <p:tag name="RES" val="1200"/>
  <p:tag name="BLEND" val="0"/>
  <p:tag name="TRANSPARENT" val="0"/>
  <p:tag name="TBUG" val="0"/>
  <p:tag name="ALLOWFS" val="0"/>
  <p:tag name="ORIGWIDTH" val="324"/>
  <p:tag name="PICTUREFILESIZE" val="17922"/>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 | Z&#10;\]&#10;\end{document}&#10;"/>
  <p:tag name="FILENAME" val="txp_fig"/>
  <p:tag name="FORMAT" val="pngmono"/>
  <p:tag name="RES" val="1200"/>
  <p:tag name="BLEND" val="0"/>
  <p:tag name="TRANSPARENT" val="0"/>
  <p:tag name="TBUG" val="0"/>
  <p:tag name="ALLOWFS" val="0"/>
  <p:tag name="ORIGWIDTH" val="80"/>
  <p:tag name="PICTUREFILESIZE" val="3804"/>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 z, y) = P(x | z)&#10;\]&#10;\end{document}&#10;"/>
  <p:tag name="FILENAME" val="txp_fig"/>
  <p:tag name="FORMAT" val="pngmono"/>
  <p:tag name="RES" val="1200"/>
  <p:tag name="BLEND" val="0"/>
  <p:tag name="TRANSPARENT" val="0"/>
  <p:tag name="TBUG" val="0"/>
  <p:tag name="ALLOWFS" val="0"/>
  <p:tag name="ORIGWIDTH" val="260"/>
  <p:tag name="PICTUREFILESIZE" val="14094"/>
</p:tagLst>
</file>

<file path=ppt/tags/tag1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 y) = \frac{P(x, y)}{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4"/>
  <p:tag name="PICTUREFILESIZE" val="13149"/>
</p:tagLst>
</file>

<file path=ppt/tags/tag1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y) = P(x | y) 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8"/>
  <p:tag name="PICTUREFILESIZE" val="10456"/>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 P(x, y) = P(x) P(y)&#10;\]&#10;\end{document}&#10;"/>
  <p:tag name="FILENAME" val="txp_fig"/>
  <p:tag name="FORMAT" val="pngmono"/>
  <p:tag name="RES" val="1200"/>
  <p:tag name="BLEND" val="0"/>
  <p:tag name="TRANSPARENT" val="0"/>
  <p:tag name="TBUG" val="0"/>
  <p:tag name="ALLOWFS" val="0"/>
  <p:tag name="ORIGWIDTH" val="254"/>
  <p:tag name="PICTUREFILESIZE" val="12424"/>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Y) = P(X) 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15"/>
  <p:tag name="PICTUREFILESIZE" val="11025"/>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y | z) = P(x | z) P(y | z)&#10;\]&#10;\end{document}&#10;"/>
  <p:tag name="FILENAME" val="txp_fig"/>
  <p:tag name="FORMAT" val="pngmono"/>
  <p:tag name="RES" val="1200"/>
  <p:tag name="BLEND" val="0"/>
  <p:tag name="TRANSPARENT" val="0"/>
  <p:tag name="TBUG" val="0"/>
  <p:tag name="ALLOWFS" val="0"/>
  <p:tag name="ORIGWIDTH" val="324"/>
  <p:tag name="PICTUREFILESIZE" val="17943"/>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 | Z&#10;\]&#10;\end{document}&#10;"/>
  <p:tag name="FILENAME" val="txp_fig"/>
  <p:tag name="FORMAT" val="pngmono"/>
  <p:tag name="RES" val="1200"/>
  <p:tag name="BLEND" val="0"/>
  <p:tag name="TRANSPARENT" val="0"/>
  <p:tag name="TBUG" val="0"/>
  <p:tag name="ALLOWFS" val="0"/>
  <p:tag name="ORIGWIDTH" val="80"/>
  <p:tag name="PICTUREFILESIZE" val="3802"/>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begin{eqnarray*}&#10;P(X_1, X_2, \ldots X_n) &amp; = &amp; P(X_1) P(X_2 | X_1) P(X_3|X_1,X_2) \ldots \\&#10;&amp; = &amp; \prod_{i=1}^n P(X_i | X_1, \ldots, X_{i-1})&#10;\end{eqnarray*}&#10;\end{document}&#10;"/>
  <p:tag name="FILENAME" val="txp_fig"/>
  <p:tag name="FORMAT" val="pngmono"/>
  <p:tag name="RES" val="1200"/>
  <p:tag name="BLEND" val="0"/>
  <p:tag name="TRANSPARENT" val="0"/>
  <p:tag name="TBUG" val="0"/>
  <p:tag name="ALLOWFS" val="0"/>
  <p:tag name="ORIGWIDTH" val="541"/>
  <p:tag name="PICTUREFILESIZE" val="41291"/>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t|X_{t-1})&#10;\]&#10;\end{document}&#10;"/>
  <p:tag name="FILENAME" val="txp_fig"/>
  <p:tag name="FORMAT" val="pngmono"/>
  <p:tag name="RES" val="1200"/>
  <p:tag name="BLEND" val="0"/>
  <p:tag name="TRANSPARENT" val="0"/>
  <p:tag name="TBUG" val="0"/>
  <p:tag name="ALLOWFS" val="0"/>
  <p:tag name="ORIGWIDTH" val="111"/>
  <p:tag name="PICTUREFILESIZE" val="6242"/>
</p:tagLst>
</file>

<file path=ppt/tags/tag2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608"/>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t|X_{t-1})&#10;\]&#10;\end{document}&#10;"/>
  <p:tag name="FILENAME" val="txp_fig"/>
  <p:tag name="FORMAT" val="pngmono"/>
  <p:tag name="RES" val="1200"/>
  <p:tag name="BLEND" val="0"/>
  <p:tag name="TRANSPARENT" val="0"/>
  <p:tag name="TBUG" val="0"/>
  <p:tag name="ALLOWFS" val="0"/>
  <p:tag name="ORIGWIDTH" val="111"/>
  <p:tag name="PICTUREFILESIZE" val="6242"/>
</p:tagLst>
</file>

<file path=ppt/tags/tag2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608"/>
</p:tagLst>
</file>

<file path=ppt/tags/tag27.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begin{eqnarray*}&#10;P(X_2 = \mbox{sun}) = &amp;&amp; \textcolor{YellowOrange}{P(X_2 = \mbox{sun} | X_1 = \mbox{sun}) P(X_1 = \mbox{sun})}+\\&#10;                      &amp;&amp; \textcolor{RoyalBlue}{P(X_2 = \mbox{sun} | X_1 = \mbox{rain}) P(X_1 = \mbox{rain})}&#10;\end{eqnarray*}&#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566"/>
  <p:tag name="PICTUREFILESIZE" val="63612"/>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YellowOrange}{0.9 \cdot 1.0}+ \textcolor{RoyalBlue}{0.3 \cdot 0.0} = 0.9&#10;\]&#10;\end{document}&#10;"/>
  <p:tag name="FILENAME" val="txp_fig"/>
  <p:tag name="FORMAT" val="png16m"/>
  <p:tag name="RES" val="1200"/>
  <p:tag name="BLEND" val="0"/>
  <p:tag name="TRANSPARENT" val="0"/>
  <p:tag name="TBUG" val="0"/>
  <p:tag name="ALLOWFS" val="0"/>
  <p:tag name="ORIGWIDTH" val="242"/>
  <p:tag name="PICTUREFILESIZE" val="15013"/>
</p:tagLst>
</file>

<file path=ppt/tags/tag29.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BrickRed}{P(x_1)} = \mbox{know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152"/>
  <p:tag name="PICTUREFILESIZE" val="11167"/>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 \, P(x, y) = P(x) P(y)&#10;\]&#10;\end{document}&#10;"/>
  <p:tag name="FILENAME" val="txp_fig"/>
  <p:tag name="FORMAT" val="pngmono"/>
  <p:tag name="RES" val="1200"/>
  <p:tag name="BLEND" val="0"/>
  <p:tag name="TRANSPARENT" val="0"/>
  <p:tag name="TBUG" val="0"/>
  <p:tag name="ALLOWFS" val="0"/>
  <p:tag name="ORIGWIDTH" val="240"/>
  <p:tag name="PICTUREFILESIZE" val="11562"/>
</p:tagLst>
</file>

<file path=ppt/tags/tag30.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left&lt;&#10;\begin{array}{c}&#10;\textcolor{YellowOrange}{1.0}\\&#10;\textcolor{RoyalBlue}{0.0}&#10;\end{array}&#10;\right&g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70"/>
  <p:tag name="PICTUREFILESIZE" val="12190"/>
</p:tagLst>
</file>

<file path=ppt/tags/tag3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75}\\&#10;\textcolor{RoyalBlue}{0.25}&#10;\end{array}&#10;\right&gt;&#10;\]&#10;\end{document}&#10;"/>
  <p:tag name="FILENAME" val="txp_fig"/>
  <p:tag name="FORMAT" val="png16m"/>
  <p:tag name="RES" val="1200"/>
  <p:tag name="BLEND" val="0"/>
  <p:tag name="TRANSPARENT" val="0"/>
  <p:tag name="TBUG" val="0"/>
  <p:tag name="ALLOWFS" val="0"/>
  <p:tag name="ORIGWIDTH" val="82"/>
  <p:tag name="PICTUREFILESIZE" val="15321"/>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9}\\&#10;\textcolor{RoyalBlue}{0.1}&#10;\end{array}&#10;\right&gt;&#10;\]&#10;\end{document}&#10;"/>
  <p:tag name="FILENAME" val="txp_fig"/>
  <p:tag name="FORMAT" val="png16m"/>
  <p:tag name="RES" val="1200"/>
  <p:tag name="BLEND" val="0"/>
  <p:tag name="TRANSPARENT" val="0"/>
  <p:tag name="TBUG" val="0"/>
  <p:tag name="ALLOWFS" val="0"/>
  <p:tag name="ORIGWIDTH" val="70"/>
  <p:tag name="PICTUREFILESIZE" val="12740"/>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84}\\&#10;\textcolor{RoyalBlue}{0.16}&#10;\end{array}&#10;\right&gt;&#10;\]&#10;\end{document}&#10;"/>
  <p:tag name="FILENAME" val="txp_fig"/>
  <p:tag name="FORMAT" val="png16m"/>
  <p:tag name="RES" val="1200"/>
  <p:tag name="BLEND" val="0"/>
  <p:tag name="TRANSPARENT" val="0"/>
  <p:tag name="TBUG" val="0"/>
  <p:tag name="ALLOWFS" val="0"/>
  <p:tag name="ORIGWIDTH" val="82"/>
  <p:tag name="PICTUREFILESIZE" val="15467"/>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804}\\&#10;\textcolor{RoyalBlue}{0.196}&#10;\end{array}&#10;\right&gt;&#10;\]&#10;\end{document}&#10;"/>
  <p:tag name="FILENAME" val="txp_fig"/>
  <p:tag name="FORMAT" val="png16m"/>
  <p:tag name="RES" val="1200"/>
  <p:tag name="BLEND" val="0"/>
  <p:tag name="TRANSPARENT" val="0"/>
  <p:tag name="TBUG" val="0"/>
  <p:tag name="ALLOWFS" val="0"/>
  <p:tag name="ORIGWIDTH" val="96"/>
  <p:tag name="PICTUREFILESIZE" val="17872"/>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0}\\&#10;\textcolor{RoyalBlue}{1.0}&#10;\end{array}&#10;\right&gt;&#10;\]&#10;\end{document}&#10;"/>
  <p:tag name="FILENAME" val="txp_fig"/>
  <p:tag name="FORMAT" val="png16m"/>
  <p:tag name="RES" val="1200"/>
  <p:tag name="BLEND" val="0"/>
  <p:tag name="TRANSPARENT" val="0"/>
  <p:tag name="TBUG" val="0"/>
  <p:tag name="ALLOWFS" val="0"/>
  <p:tag name="ORIGWIDTH" val="70"/>
  <p:tag name="PICTUREFILESIZE" val="12256"/>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3}\\&#10;\textcolor{RoyalBlue}{0.7}&#10;\end{array}&#10;\right&gt;&#10;\]&#10;\end{document}&#10;"/>
  <p:tag name="FILENAME" val="txp_fig"/>
  <p:tag name="FORMAT" val="png16m"/>
  <p:tag name="RES" val="1200"/>
  <p:tag name="BLEND" val="0"/>
  <p:tag name="TRANSPARENT" val="0"/>
  <p:tag name="TBUG" val="0"/>
  <p:tag name="ALLOWFS" val="0"/>
  <p:tag name="ORIGWIDTH" val="70"/>
  <p:tag name="PICTUREFILESIZE" val="12915"/>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48}\\&#10;\textcolor{RoyalBlue}{0.52}&#10;\end{array}&#10;\right&gt;&#10;\]&#10;\end{document}&#10;"/>
  <p:tag name="FILENAME" val="txp_fig"/>
  <p:tag name="FORMAT" val="png16m"/>
  <p:tag name="RES" val="1200"/>
  <p:tag name="BLEND" val="0"/>
  <p:tag name="TRANSPARENT" val="0"/>
  <p:tag name="TBUG" val="0"/>
  <p:tag name="ALLOWFS" val="0"/>
  <p:tag name="ORIGWIDTH" val="82"/>
  <p:tag name="PICTUREFILESIZE" val="15845"/>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75}\\&#10;\textcolor{RoyalBlue}{0.25}&#10;\end{array}&#10;\right&gt;&#10;\]&#10;\end{document}&#10;"/>
  <p:tag name="FILENAME" val="txp_fig"/>
  <p:tag name="FORMAT" val="png16m"/>
  <p:tag name="RES" val="1200"/>
  <p:tag name="BLEND" val="0"/>
  <p:tag name="TRANSPARENT" val="0"/>
  <p:tag name="TBUG" val="0"/>
  <p:tag name="ALLOWFS" val="0"/>
  <p:tag name="ORIGWIDTH" val="82"/>
  <p:tag name="PICTUREFILESIZE" val="15321"/>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588}\\&#10;\textcolor{RoyalBlue}{0.412}&#10;\end{array}&#10;\right&gt;&#10;\]&#10;\end{document}&#10;"/>
  <p:tag name="FILENAME" val="txp_fig"/>
  <p:tag name="FORMAT" val="png16m"/>
  <p:tag name="RES" val="1200"/>
  <p:tag name="BLEND" val="0"/>
  <p:tag name="TRANSPARENT" val="0"/>
  <p:tag name="TBUG" val="0"/>
  <p:tag name="ALLOWFS" val="0"/>
  <p:tag name="ORIGWIDTH" val="96"/>
  <p:tag name="PICTUREFILESIZE" val="17488"/>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10;\]&#10;\end{document}&#10;"/>
  <p:tag name="FILENAME" val="txp_fig"/>
  <p:tag name="FORMAT" val="pngmono"/>
  <p:tag name="RES" val="1200"/>
  <p:tag name="BLEND" val="0"/>
  <p:tag name="TRANSPARENT" val="0"/>
  <p:tag name="TBUG" val="0"/>
  <p:tag name="ALLOWFS" val="0"/>
  <p:tag name="ORIGWIDTH" val="58"/>
  <p:tag name="PICTUREFILESIZE" val="2419"/>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p}\\&#10;\textcolor{RoyalBlue}{1-p}&#10;\end{array}&#10;\right&gt;&#10;\]&#10;\end{document}&#10;"/>
  <p:tag name="FILENAME" val="txp_fig"/>
  <p:tag name="FORMAT" val="png16m"/>
  <p:tag name="RES" val="1200"/>
  <p:tag name="BLEND" val="0"/>
  <p:tag name="TRANSPARENT" val="0"/>
  <p:tag name="TBUG" val="0"/>
  <p:tag name="ALLOWFS" val="0"/>
  <p:tag name="ORIGWIDTH" val="88"/>
  <p:tag name="PICTUREFILESIZE" val="12639"/>
</p:tagLst>
</file>

<file path=ppt/tags/tag4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75}\\&#10;\textcolor{RoyalBlue}{0.25}&#10;\end{array}&#10;\right&gt;&#10;\]&#10;\end{document}&#10;"/>
  <p:tag name="FILENAME" val="txp_fig"/>
  <p:tag name="FORMAT" val="png16m"/>
  <p:tag name="RES" val="1200"/>
  <p:tag name="BLEND" val="0"/>
  <p:tag name="TRANSPARENT" val="0"/>
  <p:tag name="TBUG" val="0"/>
  <p:tag name="ALLOWFS" val="0"/>
  <p:tag name="ORIGWIDTH" val="82"/>
  <p:tag name="PICTUREFILESIZE" val="15321"/>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1(T,W)&#10;\]&#10;\end{document}&#10;"/>
  <p:tag name="FILENAME" val="txp_fig"/>
  <p:tag name="FORMAT" val="pngmono"/>
  <p:tag name="RES" val="1200"/>
  <p:tag name="BLEND" val="0"/>
  <p:tag name="TRANSPARENT" val="0"/>
  <p:tag name="TBUG" val="0"/>
  <p:tag name="ALLOWFS" val="0"/>
  <p:tag name="ORIGWIDTH" val="87"/>
  <p:tag name="PICTUREFILESIZE" val="4844"/>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49"/>
  <p:tag name="PICTUREFILESIZE" val="2733"/>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90"/>
</p:tagLst>
</file>

<file path=ppt/tags/tag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608"/>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2"/>
  <p:tag name="PICTUREFILESIZE" val="4047"/>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71846</TotalTime>
  <Words>1615</Words>
  <Application>Microsoft Office PowerPoint</Application>
  <PresentationFormat>Widescreen</PresentationFormat>
  <Paragraphs>429</Paragraphs>
  <Slides>32</Slides>
  <Notes>8</Notes>
  <HiddenSlides>3</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cmsy10</vt:lpstr>
      <vt:lpstr>Times New Roman</vt:lpstr>
      <vt:lpstr>Wingdings</vt:lpstr>
      <vt:lpstr>dan-berkeley-nlp-v1</vt:lpstr>
      <vt:lpstr>Announcements</vt:lpstr>
      <vt:lpstr>AI Outside of 188: Angry Birds Competition</vt:lpstr>
      <vt:lpstr>CS 188: Artificial Intelligence </vt:lpstr>
      <vt:lpstr>Independence</vt:lpstr>
      <vt:lpstr>Example: Independence?</vt:lpstr>
      <vt:lpstr>Example: Independence</vt:lpstr>
      <vt:lpstr>Conditional Independence</vt:lpstr>
      <vt:lpstr>Conditional Independence</vt:lpstr>
      <vt:lpstr>Conditional Independence</vt:lpstr>
      <vt:lpstr>Conditional Independence</vt:lpstr>
      <vt:lpstr>Conditional Independence</vt:lpstr>
      <vt:lpstr>Probability Recap</vt:lpstr>
      <vt:lpstr>CS 188: Artificial Intelligence </vt:lpstr>
      <vt:lpstr>Reasoning over Time or Space</vt:lpstr>
      <vt:lpstr>Markov Models</vt:lpstr>
      <vt:lpstr>Joint Distribution of a Markov Model</vt:lpstr>
      <vt:lpstr>Chain Rule and Markov Models</vt:lpstr>
      <vt:lpstr>Chain Rule and Markov Models</vt:lpstr>
      <vt:lpstr>Implied Conditional Independencies</vt:lpstr>
      <vt:lpstr>Markov Models Recap</vt:lpstr>
      <vt:lpstr>Conditional Independence</vt:lpstr>
      <vt:lpstr>Example Markov Chain: Weather</vt:lpstr>
      <vt:lpstr>Example Markov Chain: Weather</vt:lpstr>
      <vt:lpstr>Mini-Forward Algorithm</vt:lpstr>
      <vt:lpstr>Example Run of Mini-Forward Algorithm</vt:lpstr>
      <vt:lpstr>Video of Demo Ghostbusters Circular Dynamics</vt:lpstr>
      <vt:lpstr>Video of Demo Ghostbusters Whirlpool Dynamics</vt:lpstr>
      <vt:lpstr>Stationary Distributions</vt:lpstr>
      <vt:lpstr>Example: Stationary Distributions</vt:lpstr>
      <vt:lpstr>Application of Stationary Distribution: Web Link Analysis</vt:lpstr>
      <vt:lpstr>Application of Stationary Distributions: Gibbs Sampling*</vt:lpstr>
      <vt:lpstr>Next Time: Hidden Markov Models!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Thanh Doan</cp:lastModifiedBy>
  <cp:revision>4101</cp:revision>
  <cp:lastPrinted>2014-03-04T18:42:06Z</cp:lastPrinted>
  <dcterms:created xsi:type="dcterms:W3CDTF">2004-08-27T04:16:05Z</dcterms:created>
  <dcterms:modified xsi:type="dcterms:W3CDTF">2020-07-27T01:58:53Z</dcterms:modified>
</cp:coreProperties>
</file>